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entation.xml" ContentType="application/vnd.openxmlformats-officedocument.presentationml.presentation.main+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13.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34.xml" ContentType="application/vnd.openxmlformats-officedocument.presentationml.notes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6"/>
  </p:notesMasterIdLst>
  <p:sldIdLst>
    <p:sldId id="332" r:id="rId3"/>
    <p:sldId id="464" r:id="rId4"/>
    <p:sldId id="465" r:id="rId5"/>
    <p:sldId id="466" r:id="rId6"/>
    <p:sldId id="467" r:id="rId7"/>
    <p:sldId id="468" r:id="rId8"/>
    <p:sldId id="469" r:id="rId9"/>
    <p:sldId id="470" r:id="rId10"/>
    <p:sldId id="471" r:id="rId11"/>
    <p:sldId id="472" r:id="rId12"/>
    <p:sldId id="473" r:id="rId13"/>
    <p:sldId id="502" r:id="rId14"/>
    <p:sldId id="474" r:id="rId15"/>
    <p:sldId id="475" r:id="rId16"/>
    <p:sldId id="476" r:id="rId17"/>
    <p:sldId id="477" r:id="rId18"/>
    <p:sldId id="478" r:id="rId19"/>
    <p:sldId id="479" r:id="rId20"/>
    <p:sldId id="480" r:id="rId21"/>
    <p:sldId id="481" r:id="rId22"/>
    <p:sldId id="482" r:id="rId23"/>
    <p:sldId id="483" r:id="rId24"/>
    <p:sldId id="503" r:id="rId25"/>
    <p:sldId id="504" r:id="rId26"/>
    <p:sldId id="484" r:id="rId27"/>
    <p:sldId id="485" r:id="rId28"/>
    <p:sldId id="486" r:id="rId29"/>
    <p:sldId id="487" r:id="rId30"/>
    <p:sldId id="489" r:id="rId31"/>
    <p:sldId id="490" r:id="rId32"/>
    <p:sldId id="491" r:id="rId33"/>
    <p:sldId id="492" r:id="rId34"/>
    <p:sldId id="493" r:id="rId35"/>
    <p:sldId id="494" r:id="rId36"/>
    <p:sldId id="495" r:id="rId37"/>
    <p:sldId id="496" r:id="rId38"/>
    <p:sldId id="497" r:id="rId39"/>
    <p:sldId id="505" r:id="rId40"/>
    <p:sldId id="506" r:id="rId41"/>
    <p:sldId id="498" r:id="rId42"/>
    <p:sldId id="499" r:id="rId43"/>
    <p:sldId id="500" r:id="rId44"/>
    <p:sldId id="507" r:id="rId45"/>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CA1"/>
    <a:srgbClr val="00504A"/>
    <a:srgbClr val="00544E"/>
    <a:srgbClr val="00766E"/>
    <a:srgbClr val="FF0000"/>
    <a:srgbClr val="006C64"/>
    <a:srgbClr val="D60093"/>
    <a:srgbClr val="558ED5"/>
    <a:srgbClr val="77933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205"/>
    <p:restoredTop sz="82567" autoAdjust="0"/>
  </p:normalViewPr>
  <p:slideViewPr>
    <p:cSldViewPr snapToGrid="0">
      <p:cViewPr varScale="1">
        <p:scale>
          <a:sx n="91" d="100"/>
          <a:sy n="91" d="100"/>
        </p:scale>
        <p:origin x="1782" y="90"/>
      </p:cViewPr>
      <p:guideLst>
        <p:guide orient="horz" pos="2160"/>
        <p:guide pos="2880"/>
      </p:guideLst>
    </p:cSldViewPr>
  </p:slideViewPr>
  <p:notesTextViewPr>
    <p:cViewPr>
      <p:scale>
        <a:sx n="1" d="1"/>
        <a:sy n="1" d="1"/>
      </p:scale>
      <p:origin x="0" y="0"/>
    </p:cViewPr>
  </p:notesTextViewPr>
  <p:sorterViewPr>
    <p:cViewPr varScale="1">
      <p:scale>
        <a:sx n="1" d="1"/>
        <a:sy n="1" d="1"/>
      </p:scale>
      <p:origin x="0" y="-102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customXml" Target="../customXml/item3.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customXml" Target="../customXml/item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customXml" Target="../customXml/item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atin typeface="Arial" panose="020B0604020202020204" pitchFamily="34" charset="0"/>
              </a:defRPr>
            </a:lvl1pPr>
          </a:lstStyle>
          <a:p>
            <a:fld id="{BA6C2C15-A986-48C8-98D4-89364218CFC3}" type="datetimeFigureOut">
              <a:rPr lang="en-US" smtClean="0"/>
              <a:pPr/>
              <a:t>4/9/2025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atin typeface="Arial" panose="020B0604020202020204" pitchFamily="34" charset="0"/>
              </a:defRPr>
            </a:lvl1pPr>
          </a:lstStyle>
          <a:p>
            <a:fld id="{0E1B1AF0-C06B-43A4-9DD2-9C62DF9A7FCA}" type="slidenum">
              <a:rPr lang="en-US" smtClean="0"/>
              <a:pPr/>
              <a:t>‹#›</a:t>
            </a:fld>
            <a:endParaRPr lang="en-US" dirty="0"/>
          </a:p>
        </p:txBody>
      </p:sp>
    </p:spTree>
    <p:extLst>
      <p:ext uri="{BB962C8B-B14F-4D97-AF65-F5344CB8AC3E}">
        <p14:creationId xmlns:p14="http://schemas.microsoft.com/office/powerpoint/2010/main" val="7908295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p:txBody>
          <a:bodyPr/>
          <a:lstStyle/>
          <a:p>
            <a:pPr>
              <a:defRPr/>
            </a:pPr>
            <a:fld id="{14A7722B-0BDD-4583-93C9-E44B8B967AC8}" type="slidenum">
              <a:rPr lang="en-US"/>
              <a:pPr>
                <a:defRPr/>
              </a:pPr>
              <a:t>1</a:t>
            </a:fld>
            <a:endParaRPr lang="en-US" dirty="0"/>
          </a:p>
        </p:txBody>
      </p:sp>
      <p:sp>
        <p:nvSpPr>
          <p:cNvPr id="154627" name="Rectangle 2"/>
          <p:cNvSpPr>
            <a:spLocks noGrp="1" noRot="1" noChangeAspect="1" noChangeArrowheads="1" noTextEdit="1"/>
          </p:cNvSpPr>
          <p:nvPr>
            <p:ph type="sldImg"/>
          </p:nvPr>
        </p:nvSpPr>
        <p:spPr bwMode="auto">
          <a:xfrm>
            <a:off x="1108075" y="654050"/>
            <a:ext cx="4646613" cy="3484563"/>
          </a:xfrm>
          <a:noFill/>
          <a:ln>
            <a:solidFill>
              <a:srgbClr val="000000"/>
            </a:solidFill>
            <a:miter lim="800000"/>
            <a:headEnd/>
            <a:tailEnd/>
          </a:ln>
        </p:spPr>
      </p:sp>
      <p:sp>
        <p:nvSpPr>
          <p:cNvPr id="154628" name="Rectangle 3"/>
          <p:cNvSpPr>
            <a:spLocks noGrp="1" noChangeArrowheads="1"/>
          </p:cNvSpPr>
          <p:nvPr>
            <p:ph type="body" idx="1"/>
          </p:nvPr>
        </p:nvSpPr>
        <p:spPr bwMode="auto">
          <a:xfrm>
            <a:off x="609600" y="4356100"/>
            <a:ext cx="5638800" cy="4138613"/>
          </a:xfrm>
          <a:noFill/>
        </p:spPr>
        <p:txBody>
          <a:bodyPr wrap="square" numCol="1" anchor="t" anchorCtr="0" compatLnSpc="1">
            <a:prstTxWarp prst="textNoShape">
              <a:avLst/>
            </a:prstTxWarp>
          </a:bodyPr>
          <a:lstStyle/>
          <a:p>
            <a:pPr eaLnBrk="1" hangingPunct="1"/>
            <a:r>
              <a:rPr lang="en-US" sz="1800" b="1" dirty="0"/>
              <a:t>Key Message:</a:t>
            </a:r>
            <a:r>
              <a:rPr lang="en-US" sz="1800" b="1" baseline="0" dirty="0"/>
              <a:t> </a:t>
            </a:r>
            <a:r>
              <a:rPr lang="en-US" sz="1800" b="0" baseline="0" dirty="0"/>
              <a:t>Introduce Module</a:t>
            </a:r>
          </a:p>
          <a:p>
            <a:pPr eaLnBrk="1" hangingPunct="1"/>
            <a:r>
              <a:rPr lang="en-US" sz="1800" b="1" dirty="0"/>
              <a:t>Background Information: </a:t>
            </a:r>
            <a:r>
              <a:rPr lang="en-US" sz="1800" dirty="0"/>
              <a:t>This module discusses</a:t>
            </a:r>
            <a:r>
              <a:rPr lang="en-US" sz="1800" baseline="0" dirty="0"/>
              <a:t> how to perform a work zone impacts assessment, including the types of considerations to take into account and the kinds of safety, mobility, and community impacts that might be caused by the work zone and should be addressed in a TMP. The kinds of data that need to be collected are discussed, and examples from the states are presented about how they use that data to determine the impacts of planned work zones as a precursor to selecting strategies to mitigate those impacts. </a:t>
            </a:r>
          </a:p>
          <a:p>
            <a:r>
              <a:rPr lang="en-US" sz="1800" b="1" dirty="0"/>
              <a:t>Interactions: </a:t>
            </a:r>
            <a:r>
              <a:rPr lang="en-US" sz="1800" b="0" dirty="0"/>
              <a:t>None.</a:t>
            </a:r>
          </a:p>
          <a:p>
            <a:pPr eaLnBrk="1" hangingPunct="1"/>
            <a:r>
              <a:rPr lang="en-US" sz="1800" b="1" dirty="0"/>
              <a:t>Notes: </a:t>
            </a:r>
            <a:r>
              <a:rPr lang="en-US" sz="1800" dirty="0"/>
              <a:t>None</a:t>
            </a:r>
          </a:p>
          <a:p>
            <a:pPr eaLnBrk="1" hangingPunct="1"/>
            <a:endParaRPr lang="en-US" sz="1800" dirty="0"/>
          </a:p>
        </p:txBody>
      </p:sp>
    </p:spTree>
    <p:extLst>
      <p:ext uri="{BB962C8B-B14F-4D97-AF65-F5344CB8AC3E}">
        <p14:creationId xmlns:p14="http://schemas.microsoft.com/office/powerpoint/2010/main" val="27401275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b="0" dirty="0"/>
              <a:t>Discuss traffic analysis to assess impacts</a:t>
            </a:r>
          </a:p>
          <a:p>
            <a:pPr eaLnBrk="1" hangingPunct="1"/>
            <a:r>
              <a:rPr lang="en-US" b="1" dirty="0"/>
              <a:t>Background Information:</a:t>
            </a:r>
          </a:p>
          <a:p>
            <a:r>
              <a:rPr lang="en-US" dirty="0"/>
              <a:t>The extent of an impacts assessment is determined by Agency guidelines. A detailed assessment including traffic analysis is more often done for significant projects with moderate-to-major level of impacts. During analysis, existing conditions are compared with proposed work zone alternatives to determine where traffic delays or queuing may occur. </a:t>
            </a:r>
          </a:p>
          <a:p>
            <a:r>
              <a:rPr lang="en-US" b="1" dirty="0"/>
              <a:t>Interactions: </a:t>
            </a:r>
            <a:r>
              <a:rPr lang="en-US"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41901369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b="0" dirty="0"/>
              <a:t>Discuss traffic analysis to assess impacts</a:t>
            </a:r>
          </a:p>
          <a:p>
            <a:pPr eaLnBrk="1" hangingPunct="1"/>
            <a:r>
              <a:rPr lang="en-US" b="1" dirty="0"/>
              <a:t>Background Information:</a:t>
            </a:r>
          </a:p>
          <a:p>
            <a:r>
              <a:rPr lang="en-US" dirty="0"/>
              <a:t>In Design-Build projects, the construction proceeds along with the design. In such cases, often the operational analysis is done alongside the design, within a few weeks of actual construction. The inclusion of clear processes and procedures in the contract requirements are needed to ensure that the Contractor undertakes an impact assessment, identifies possible negative impacts, and implements strategies to alleviate those impacts.</a:t>
            </a:r>
          </a:p>
          <a:p>
            <a:pPr eaLnBrk="1" hangingPunct="1"/>
            <a:endParaRPr lang="en-US" dirty="0"/>
          </a:p>
          <a:p>
            <a:r>
              <a:rPr lang="en-US" b="1" dirty="0"/>
              <a:t>Interactions: </a:t>
            </a:r>
            <a:r>
              <a:rPr lang="en-US"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7643212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When to start assessing impacts (Early)</a:t>
            </a:r>
          </a:p>
          <a:p>
            <a:pPr eaLnBrk="1" hangingPunct="1"/>
            <a:r>
              <a:rPr lang="en-US" b="1" dirty="0"/>
              <a:t>Background Information:</a:t>
            </a:r>
          </a:p>
          <a:p>
            <a:r>
              <a:rPr lang="en-US" dirty="0"/>
              <a:t>Beginning the work zone impacts assessment early in the life of a project can significantly increase the chances of successful traffic management for the project.</a:t>
            </a:r>
          </a:p>
          <a:p>
            <a:endParaRPr lang="en-US" dirty="0"/>
          </a:p>
          <a:p>
            <a:r>
              <a:rPr lang="en-US" dirty="0"/>
              <a:t>An assessment of work zone impacts during the early planning stages of the project will help identify issues or uncover problem areas that should be considered during project development. This provides the Agency with an opportunity to evaluate the work zone impacts along with the design alternatives analysis, which can lead to the selection of a design alternative that alleviates many of the work zone impacts. This also helps to allocate adequate funding in the project budget for TMP implementation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Difficult</a:t>
            </a:r>
            <a:r>
              <a:rPr lang="en-US" baseline="0" dirty="0"/>
              <a:t> to change options at a later stage. </a:t>
            </a:r>
            <a:r>
              <a:rPr lang="en-US" dirty="0"/>
              <a:t>Another reason to consider work zone impacts early is to enable the project team to include maintenance of traffic in the alternative analysis, when most options are available. If this is not done, and the Agency finds out later that the alternative that was chosen has too many work zone impacts, it will be difficult to change options. Later, time and money may have already been invested in right of way or an environmental impact study, making the Agency reluctant to change alternatives and incur additional delay and costs</a:t>
            </a:r>
          </a:p>
          <a:p>
            <a:pPr eaLnBrk="1" hangingPunct="1"/>
            <a:endParaRPr lang="en-US" dirty="0"/>
          </a:p>
          <a:p>
            <a:r>
              <a:rPr lang="en-US" b="1" dirty="0"/>
              <a:t>Interactions: </a:t>
            </a:r>
            <a:r>
              <a:rPr lang="en-US"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25101029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When to start impacts (Early)</a:t>
            </a:r>
          </a:p>
          <a:p>
            <a:pPr eaLnBrk="1" hangingPunct="1"/>
            <a:r>
              <a:rPr lang="en-US" b="1" dirty="0"/>
              <a:t>Background Information:</a:t>
            </a:r>
          </a:p>
          <a:p>
            <a:r>
              <a:rPr lang="en-US" dirty="0"/>
              <a:t>Beginning the work zone impacts assessment early in the life of a project can significantly increase the chances of successful traffic management for the project.</a:t>
            </a:r>
          </a:p>
          <a:p>
            <a:endParaRPr lang="en-US" dirty="0"/>
          </a:p>
          <a:p>
            <a:r>
              <a:rPr lang="en-US" dirty="0"/>
              <a:t>An assessment of work zone impacts during the early planning stages of the project will help identify issues or uncover problem areas that should be considered during project development. This provides the Agency with an opportunity to evaluate the work zone impacts along with the design alternatives analysis, which can lead to the selection of a design alternative that alleviates many of the work zone impacts. This also helps to allocate adequate funding in the project budget for TMP implementation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Difficult</a:t>
            </a:r>
            <a:r>
              <a:rPr lang="en-US" baseline="0" dirty="0"/>
              <a:t> to change options at a later stage. </a:t>
            </a:r>
            <a:r>
              <a:rPr lang="en-US" dirty="0"/>
              <a:t>Another reason to consider work zone impacts early is to enable the project team to include maintenance of traffic in the alternative analysis, when most options are available. If this is not done, and the Agency finds out later that the alternative that was chosen has too many work zone impacts, it will be difficult to change options. Later, time and money may have already been invested in right of way or an environmental impact study, making the Agency reluctant to change alternatives and incur additional delay and costs</a:t>
            </a:r>
          </a:p>
          <a:p>
            <a:pPr eaLnBrk="1" hangingPunct="1"/>
            <a:endParaRPr lang="en-US" dirty="0"/>
          </a:p>
          <a:p>
            <a:r>
              <a:rPr lang="en-US" b="1" dirty="0"/>
              <a:t>Interactions: </a:t>
            </a:r>
            <a:r>
              <a:rPr lang="en-US"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39896212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1100" b="1" dirty="0"/>
              <a:t>Key Message:</a:t>
            </a:r>
            <a:r>
              <a:rPr lang="en-US" sz="1100" dirty="0"/>
              <a:t>  When do you assess impacts?</a:t>
            </a:r>
          </a:p>
          <a:p>
            <a:pPr eaLnBrk="1" hangingPunct="1"/>
            <a:r>
              <a:rPr lang="en-US" sz="1100" b="1" dirty="0"/>
              <a:t>Background Information:</a:t>
            </a:r>
            <a:r>
              <a:rPr lang="en-US" sz="700" dirty="0"/>
              <a:t> Impacts can be assessed at all levels of the program delivery. The level of detail and type of work zone impacts assessment varies depending upon the program delivery stage. For example, during systems planning, work zone impacts assessment may involve qualitatively identifying the potential work zone impacts of a project, whereas during design it may involve a more detailed analysis of the work zone impacts. </a:t>
            </a:r>
          </a:p>
          <a:p>
            <a:pPr eaLnBrk="1" hangingPunct="1"/>
            <a:r>
              <a:rPr lang="en-US" sz="700" dirty="0"/>
              <a:t>Impact assessment occurs at all levels of program development, which in reality is basically the same with the TMP process, which should be considered at all levels of the program delivery process. </a:t>
            </a:r>
          </a:p>
          <a:p>
            <a:pPr marL="0" marR="0" indent="0" algn="l" defTabSz="914400" rtl="0" eaLnBrk="1" fontAlgn="auto" latinLnBrk="0" hangingPunct="1">
              <a:lnSpc>
                <a:spcPct val="100000"/>
              </a:lnSpc>
              <a:spcBef>
                <a:spcPts val="0"/>
              </a:spcBef>
              <a:spcAft>
                <a:spcPts val="0"/>
              </a:spcAft>
              <a:buClrTx/>
              <a:buSzTx/>
              <a:buFontTx/>
              <a:buNone/>
              <a:tabLst/>
              <a:defRPr/>
            </a:pPr>
            <a:r>
              <a:rPr lang="en-US" sz="700" u="sng" dirty="0"/>
              <a:t>Policy</a:t>
            </a:r>
            <a:r>
              <a:rPr lang="en-US" sz="700" dirty="0"/>
              <a:t>: Work zone impacts assessment starts at the </a:t>
            </a:r>
            <a:r>
              <a:rPr lang="en-US" sz="700" u="none" dirty="0"/>
              <a:t>policy-level by setting the tone </a:t>
            </a:r>
            <a:r>
              <a:rPr lang="en-US" sz="700" dirty="0"/>
              <a:t>for an </a:t>
            </a:r>
            <a:r>
              <a:rPr lang="en-US" sz="700" i="1" dirty="0"/>
              <a:t>overall work zone policy that supports the systematic consideration and management of work zone safety and mobility impacts</a:t>
            </a:r>
            <a:r>
              <a:rPr lang="en-US" sz="700" dirty="0"/>
              <a:t>. This overall work zone policy may then translate to specific policy components (i.e., vision, goals, objectives, and policy provisions) that help assess and manage work zone impacts through the respective program delivery stages. Many agencies had existing work zone policies</a:t>
            </a:r>
            <a:r>
              <a:rPr lang="en-US" sz="700" baseline="0" dirty="0"/>
              <a:t> prior to the work zone rule, subpart J. </a:t>
            </a:r>
            <a:r>
              <a:rPr lang="en-US" sz="700" dirty="0"/>
              <a:t> These policies may be updated and/or further developed as needed</a:t>
            </a:r>
            <a:r>
              <a:rPr lang="en-US" sz="700" baseline="0" dirty="0"/>
              <a:t> based on the rule.</a:t>
            </a:r>
            <a:r>
              <a:rPr lang="en-US" sz="700" dirty="0"/>
              <a:t> </a:t>
            </a:r>
          </a:p>
          <a:p>
            <a:r>
              <a:rPr lang="en-US" sz="700" u="sng" dirty="0"/>
              <a:t>Planning Level: </a:t>
            </a:r>
            <a:r>
              <a:rPr lang="en-US" sz="700" dirty="0"/>
              <a:t>Work zone impacts assessment may be incorporated in systems planning as follows: Considering work zone impacts issues as a decision-making factor in the assessments/analyses that are performed during alternatives evaluation;</a:t>
            </a:r>
            <a:r>
              <a:rPr lang="en-US" sz="700" baseline="0" dirty="0"/>
              <a:t> </a:t>
            </a:r>
            <a:r>
              <a:rPr lang="en-US" sz="700" dirty="0"/>
              <a:t>Allocating sufficient funds for work zone impacts mitigation and management (based on the considerations and assessments from the previous step);</a:t>
            </a:r>
            <a:r>
              <a:rPr lang="en-US" sz="700" baseline="0" dirty="0"/>
              <a:t> and </a:t>
            </a:r>
            <a:r>
              <a:rPr lang="en-US" sz="700" dirty="0"/>
              <a:t>Addressing combined work zone impacts of multiple projects at the regional and corridor levels, coordinating their schedules to minimize impacts. </a:t>
            </a:r>
          </a:p>
          <a:p>
            <a:r>
              <a:rPr lang="en-US" sz="700" u="sng" dirty="0"/>
              <a:t>Preliminary Engineering and Design: </a:t>
            </a:r>
            <a:r>
              <a:rPr lang="en-US" sz="700" dirty="0"/>
              <a:t>During preliminary engineering, this may be accomplished by accounting for the work zone impacts of the potential construction approaches and overall design concept for the project. The assessment during preliminary engineering is generally expected to be qualitative. Design-level work zone impacts assessment may include consideration of corridor and network level impacts, coordination with other projects, addressing work zone impacts issues in conjunction with the project design and construction approaches, work zone transportation management, and development of TMPs. Qualitative and/or quantitative approaches may be used based upon the project characteristics and its expected work zone impacts. </a:t>
            </a:r>
          </a:p>
          <a:p>
            <a:pPr marL="0" marR="0" indent="0" algn="l" defTabSz="914400" rtl="0" eaLnBrk="1" fontAlgn="auto" latinLnBrk="0" hangingPunct="1">
              <a:lnSpc>
                <a:spcPct val="100000"/>
              </a:lnSpc>
              <a:spcBef>
                <a:spcPts val="0"/>
              </a:spcBef>
              <a:spcAft>
                <a:spcPts val="0"/>
              </a:spcAft>
              <a:buClrTx/>
              <a:buSzTx/>
              <a:buFontTx/>
              <a:buNone/>
              <a:tabLst/>
              <a:defRPr/>
            </a:pPr>
            <a:r>
              <a:rPr lang="en-US" sz="700" u="sng" dirty="0"/>
              <a:t>Construction</a:t>
            </a:r>
            <a:r>
              <a:rPr lang="en-US" sz="700" dirty="0"/>
              <a:t>:</a:t>
            </a:r>
            <a:r>
              <a:rPr lang="en-US" sz="700" baseline="0" dirty="0"/>
              <a:t> </a:t>
            </a:r>
            <a:r>
              <a:rPr lang="en-US" sz="700" dirty="0"/>
              <a:t>During construction/implementation, the objective is to </a:t>
            </a:r>
            <a:r>
              <a:rPr lang="en-US" sz="700" i="1" dirty="0"/>
              <a:t>monitor and manage</a:t>
            </a:r>
            <a:r>
              <a:rPr lang="en-US" sz="700" dirty="0"/>
              <a:t> the work zone impacts of projects on an ongoing basis. This may be done by implementing the TMP, monitoring work zone impacts, and revising the TMP if necessary to improve the performance of the work zone.</a:t>
            </a:r>
          </a:p>
          <a:p>
            <a:pPr marL="0" marR="0" indent="0" algn="l" defTabSz="914400" rtl="0" eaLnBrk="1" fontAlgn="auto" latinLnBrk="0" hangingPunct="1">
              <a:lnSpc>
                <a:spcPct val="100000"/>
              </a:lnSpc>
              <a:spcBef>
                <a:spcPts val="0"/>
              </a:spcBef>
              <a:spcAft>
                <a:spcPts val="0"/>
              </a:spcAft>
              <a:buClrTx/>
              <a:buSzTx/>
              <a:buFontTx/>
              <a:buNone/>
              <a:tabLst/>
              <a:defRPr/>
            </a:pPr>
            <a:r>
              <a:rPr lang="en-US" sz="700" u="sng" dirty="0"/>
              <a:t>Management, maintenance, and operations: </a:t>
            </a:r>
            <a:r>
              <a:rPr lang="en-US" sz="700" dirty="0"/>
              <a:t>Assessing and managing the work zone impacts of M&amp;O activities involves the following four key activities: </a:t>
            </a:r>
            <a:r>
              <a:rPr lang="en-US" sz="700" b="0" dirty="0"/>
              <a:t>Enhance agency procedures so that the direct safety and mobility impacts of M&amp;O activities are minimized and better managed</a:t>
            </a:r>
            <a:r>
              <a:rPr lang="en-US" sz="700" dirty="0"/>
              <a:t> (e.g., improving TTC procedures, improving the visibility of maintenance workers/vehicles, better public information and advance warning systems, permitted lane-closure times, off-peak/nighttime work);</a:t>
            </a:r>
            <a:r>
              <a:rPr lang="en-US" sz="700" baseline="0" dirty="0"/>
              <a:t> </a:t>
            </a:r>
            <a:r>
              <a:rPr lang="en-US" sz="700" b="0" dirty="0"/>
              <a:t>Plan and coordinate M&amp;O such that overall system-wide impacts are minimized </a:t>
            </a:r>
            <a:r>
              <a:rPr lang="en-US" sz="700" dirty="0"/>
              <a:t>(e.g., performing M&amp;O activities as part of planned construction projects to minimize doing the M&amp;O work as a separate activity – "don't dig up the same road twice");</a:t>
            </a:r>
            <a:r>
              <a:rPr lang="en-US" sz="700" baseline="0" dirty="0"/>
              <a:t> and </a:t>
            </a:r>
            <a:r>
              <a:rPr lang="en-US" sz="700" b="0" dirty="0"/>
              <a:t>Implement and manage M&amp;O activities such that they have minimal impacts on other construction projects and vice-versa</a:t>
            </a:r>
            <a:r>
              <a:rPr lang="en-US" sz="700" dirty="0"/>
              <a:t> (e.g., consider detour routes, diversions, adjacent highway sections).</a:t>
            </a:r>
          </a:p>
          <a:p>
            <a:pPr eaLnBrk="1" hangingPunct="1"/>
            <a:r>
              <a:rPr lang="en-US" sz="1100" b="1" dirty="0"/>
              <a:t>Interactions: </a:t>
            </a:r>
            <a:r>
              <a:rPr lang="en-US" sz="1100" dirty="0"/>
              <a:t>None.</a:t>
            </a:r>
          </a:p>
          <a:p>
            <a:pPr eaLnBrk="1" hangingPunct="1"/>
            <a:r>
              <a:rPr lang="en-US" sz="1100" b="1" dirty="0"/>
              <a:t>Notes: </a:t>
            </a:r>
            <a:r>
              <a:rPr lang="en-US" sz="1100" dirty="0"/>
              <a:t>None.</a:t>
            </a:r>
          </a:p>
          <a:p>
            <a:endParaRPr lang="en-US" sz="1100" dirty="0"/>
          </a:p>
        </p:txBody>
      </p:sp>
    </p:spTree>
    <p:extLst>
      <p:ext uri="{BB962C8B-B14F-4D97-AF65-F5344CB8AC3E}">
        <p14:creationId xmlns:p14="http://schemas.microsoft.com/office/powerpoint/2010/main" val="7283007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Walk through impact assessment process</a:t>
            </a:r>
          </a:p>
          <a:p>
            <a:pPr defTabSz="940460">
              <a:defRPr/>
            </a:pPr>
            <a:r>
              <a:rPr lang="en-US" b="1" dirty="0"/>
              <a:t>Background Information: </a:t>
            </a:r>
            <a:r>
              <a:rPr lang="en-US" dirty="0"/>
              <a:t>We will discuss four general steps in assessing the impacts of work zones during the project development stages. Keep in mind that your Agency may use different terminology or a different number of steps to capture the basic concepts laid out in these four steps. </a:t>
            </a:r>
          </a:p>
          <a:p>
            <a:pPr defTabSz="940460">
              <a:defRPr/>
            </a:pPr>
            <a:endParaRPr lang="en-US" dirty="0"/>
          </a:p>
          <a:p>
            <a:pPr defTabSz="940460">
              <a:defRPr/>
            </a:pPr>
            <a:r>
              <a:rPr lang="en-US" dirty="0"/>
              <a:t>These steps lead to identifying strategies for the TMP, Step 5, which will be discussed in Module 6.</a:t>
            </a:r>
          </a:p>
          <a:p>
            <a:pPr defTabSz="940460">
              <a:defRPr/>
            </a:pPr>
            <a:endParaRPr lang="en-US" dirty="0"/>
          </a:p>
          <a:p>
            <a:pPr defTabSz="940460">
              <a:defRPr/>
            </a:pPr>
            <a:r>
              <a:rPr lang="en-US" dirty="0"/>
              <a:t>The following slides expand on each of the first four steps of impacts assessment</a:t>
            </a:r>
          </a:p>
          <a:p>
            <a:pPr eaLnBrk="1" hangingPunct="1"/>
            <a:endParaRPr lang="en-US" dirty="0"/>
          </a:p>
          <a:p>
            <a:r>
              <a:rPr lang="en-US" b="1" dirty="0"/>
              <a:t>Interactions: </a:t>
            </a:r>
            <a:r>
              <a:rPr lang="en-US"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24035703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900" b="1" dirty="0"/>
              <a:t>Key Message: </a:t>
            </a:r>
            <a:r>
              <a:rPr lang="en-US" sz="900" dirty="0"/>
              <a:t>Step 1: compile project information</a:t>
            </a:r>
          </a:p>
          <a:p>
            <a:r>
              <a:rPr lang="en-US" sz="900" b="1" dirty="0"/>
              <a:t>Background Information: </a:t>
            </a:r>
            <a:r>
              <a:rPr lang="en-US" sz="900" b="0" u="sng" dirty="0"/>
              <a:t>Project Scope:</a:t>
            </a:r>
            <a:r>
              <a:rPr lang="en-US" sz="900" b="1" dirty="0"/>
              <a:t> </a:t>
            </a:r>
            <a:r>
              <a:rPr lang="en-US" sz="900" dirty="0"/>
              <a:t>Data gathering is the initial step in the impacts assessment process and should begin in the early scoping stages of the project. Historical data can be used in many cases, such as data from past construction projects or transportation planning or traffic studies. Based on what data is available, additional data collection may be required. This effort should be included in any scope when the contractor or consultant is developing the TMP. This data is important for establishing a baseline for comparison of future conditions. For example, modeling the future construction conditions may indicate a queue of 2 miles more than non-work zone conditions. This may be unacceptable and lead to looking at alternate strategies. The extent of the data to be collected depends on the size, location and complexity of the project. Projects in heavily congested urban areas may need the most data gathering parameters. Projects in rural areas with limited access may have fewer parameters. </a:t>
            </a:r>
          </a:p>
          <a:p>
            <a:pPr marL="0" indent="0">
              <a:buNone/>
            </a:pPr>
            <a:r>
              <a:rPr lang="en-US" sz="900" u="sng" dirty="0"/>
              <a:t>Roadway Characteristics</a:t>
            </a:r>
            <a:r>
              <a:rPr lang="en-US" sz="900" dirty="0"/>
              <a:t>: Roadway classification; Number of lanes; Other geometric characteristics; Urban/suburban/rural   </a:t>
            </a:r>
          </a:p>
          <a:p>
            <a:pPr marL="0" indent="0">
              <a:buNone/>
            </a:pPr>
            <a:r>
              <a:rPr lang="en-US" sz="900" u="sng" dirty="0"/>
              <a:t>Traffic Characteristics</a:t>
            </a:r>
            <a:r>
              <a:rPr lang="en-US" sz="900" dirty="0"/>
              <a:t>: Volumes (vehicles, bicycles, pedestrians, trucks); Speed (posted/recorded 85</a:t>
            </a:r>
            <a:r>
              <a:rPr lang="en-US" sz="900" baseline="30000" dirty="0"/>
              <a:t>th</a:t>
            </a:r>
            <a:r>
              <a:rPr lang="en-US" sz="900" dirty="0"/>
              <a:t> %); Volume/Capacity; Percent trucks; Queue length (baseline); Peak traffic hours; Intersection Control; Signal Timing Data; Crash Data</a:t>
            </a:r>
          </a:p>
          <a:p>
            <a:r>
              <a:rPr lang="en-US" sz="900" u="sng" dirty="0"/>
              <a:t>Other Factors</a:t>
            </a:r>
            <a:r>
              <a:rPr lang="en-US" sz="900" dirty="0"/>
              <a:t>:</a:t>
            </a:r>
            <a:r>
              <a:rPr lang="en-US" sz="900" baseline="0" dirty="0"/>
              <a:t> </a:t>
            </a:r>
            <a:r>
              <a:rPr lang="en-US" sz="900" dirty="0"/>
              <a:t>It is crucial to gather resident and business concerns on access issues. A public involvement strategy identified during the preliminary stages of the project will assist in this process.  Identifying any maintenance of traffic issues during the early scoping stages will help to uncover any problem areas and identifying strategies to mitigate those issues. Identifying any planned projects nearby, including utility projects, is vital to avoiding conflicts such as lane closures that affect alternate routes. Failure to identify other planned projects can lead to conflicts in roles and responsibilities, scheduling, and traffic plans. Depending on the project location, there may be a need to identify special sources of traffic, such as new developments or major events. Significant planned developments like the opening of a hotel or major retail store can create major access issues. Similarly, special events such as a baseball or football game can have 90,000 fans exit the stadium in a short time. These situations can affect project work days and schedule.</a:t>
            </a:r>
          </a:p>
          <a:p>
            <a:r>
              <a:rPr lang="en-US" sz="900" b="1" dirty="0"/>
              <a:t>Interactions: </a:t>
            </a:r>
            <a:r>
              <a:rPr lang="en-US" sz="900" dirty="0"/>
              <a:t>None.</a:t>
            </a:r>
          </a:p>
          <a:p>
            <a:pPr eaLnBrk="1" hangingPunct="1"/>
            <a:r>
              <a:rPr lang="en-US" sz="900" b="1" dirty="0"/>
              <a:t>Notes: </a:t>
            </a:r>
            <a:r>
              <a:rPr lang="en-US" sz="900" dirty="0"/>
              <a:t>None.</a:t>
            </a:r>
          </a:p>
          <a:p>
            <a:endParaRPr lang="en-US" sz="900" dirty="0"/>
          </a:p>
        </p:txBody>
      </p:sp>
    </p:spTree>
    <p:extLst>
      <p:ext uri="{BB962C8B-B14F-4D97-AF65-F5344CB8AC3E}">
        <p14:creationId xmlns:p14="http://schemas.microsoft.com/office/powerpoint/2010/main" val="37199035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Step 2 determine MOEs</a:t>
            </a:r>
          </a:p>
          <a:p>
            <a:r>
              <a:rPr lang="en-US" b="1" dirty="0"/>
              <a:t>Background Information: </a:t>
            </a:r>
            <a:r>
              <a:rPr lang="en-US" dirty="0"/>
              <a:t>The </a:t>
            </a:r>
            <a:r>
              <a:rPr lang="en-US" u="sng" dirty="0"/>
              <a:t>Measures of Effectiveness</a:t>
            </a:r>
            <a:r>
              <a:rPr lang="en-US" dirty="0"/>
              <a:t>, or MOEs, that are important to the Agency should form the basis for what measures are used in impacts assessment. For example, if the Agency’s work zone policy limits queues to one mile, then the impacts assessment needs to determine if queues are likely to stay within that 1 mile criteria.</a:t>
            </a:r>
          </a:p>
          <a:p>
            <a:endParaRPr lang="en-US" dirty="0"/>
          </a:p>
          <a:p>
            <a:r>
              <a:rPr lang="en-US" dirty="0"/>
              <a:t>Other sources of MOE are what criteria the Agency uses to define a significant project, or how it reports traveler information. For example, if the Agency reports expected work zone delays through its traffic management center, then it would make sense to generate that estimate of delay during impacts assessment</a:t>
            </a:r>
          </a:p>
          <a:p>
            <a:pPr eaLnBrk="1" hangingPunct="1"/>
            <a:r>
              <a:rPr lang="en-US" b="1" dirty="0"/>
              <a:t> </a:t>
            </a:r>
            <a:endParaRPr lang="en-US" dirty="0"/>
          </a:p>
          <a:p>
            <a:r>
              <a:rPr lang="en-US" b="1" dirty="0"/>
              <a:t>Interactions: </a:t>
            </a:r>
            <a:r>
              <a:rPr lang="en-US"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34379152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Discuss TTC assessment</a:t>
            </a:r>
          </a:p>
          <a:p>
            <a:r>
              <a:rPr lang="en-US" b="1" dirty="0"/>
              <a:t>Background Information: </a:t>
            </a:r>
            <a:r>
              <a:rPr lang="en-US" dirty="0"/>
              <a:t>There are basically two impacts assessment approaches, one at a macro level and the other at a micro level. TTC alternative assessment (sometimes referred to as maintenance of traffic alternatives analysis) is a macro level analysis which helps to select the best option to go forward with, while the phasing analysis is a micro level analysis which helps to identify the impacts associated with each phasing of the selected work zone option.</a:t>
            </a:r>
          </a:p>
          <a:p>
            <a:pPr eaLnBrk="1" hangingPunct="1"/>
            <a:endParaRPr lang="en-US" dirty="0"/>
          </a:p>
          <a:p>
            <a:r>
              <a:rPr lang="en-US" b="1" dirty="0"/>
              <a:t>Interactions: </a:t>
            </a:r>
            <a:r>
              <a:rPr lang="en-US"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16934764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There are a number of ways to measure impacts</a:t>
            </a:r>
          </a:p>
          <a:p>
            <a:pPr eaLnBrk="1" hangingPunct="1"/>
            <a:r>
              <a:rPr lang="en-US" b="1" dirty="0"/>
              <a:t>Background Information: </a:t>
            </a:r>
            <a:r>
              <a:rPr lang="en-US" dirty="0"/>
              <a:t>  </a:t>
            </a:r>
          </a:p>
          <a:p>
            <a:pPr>
              <a:lnSpc>
                <a:spcPct val="80000"/>
              </a:lnSpc>
            </a:pPr>
            <a:r>
              <a:rPr lang="en-US" dirty="0"/>
              <a:t>A variety of analysis tools exist that can provide insight into work zone impacts at various levels of complexity and each tool offers different capabilities. Some tools were designed specifically for work zone applications. Other traffic analysis tools, although not designed specifically for work zones, can be used for to analyze work zone situations. This section includes information on both of these types of tools. These include:   </a:t>
            </a:r>
          </a:p>
          <a:p>
            <a:pPr marL="634811" lvl="1" indent="-352673" defTabSz="940460">
              <a:lnSpc>
                <a:spcPct val="80000"/>
              </a:lnSpc>
              <a:buFont typeface="Arial" panose="020B0604020202020204" pitchFamily="34" charset="0"/>
              <a:buChar char="•"/>
              <a:defRPr/>
            </a:pPr>
            <a:r>
              <a:rPr lang="en-US" dirty="0"/>
              <a:t>Sketch Planning Tools- No in-depth engineering analysis, Preliminary for budgeting</a:t>
            </a:r>
          </a:p>
          <a:p>
            <a:pPr marL="634811" lvl="1" indent="-352673">
              <a:lnSpc>
                <a:spcPct val="80000"/>
              </a:lnSpc>
              <a:buFont typeface="Arial" panose="020B0604020202020204" pitchFamily="34" charset="0"/>
              <a:buChar char="•"/>
            </a:pPr>
            <a:r>
              <a:rPr lang="en-US" dirty="0"/>
              <a:t>Travel Demand Models</a:t>
            </a:r>
          </a:p>
          <a:p>
            <a:pPr marL="634811" lvl="1" indent="-352673">
              <a:lnSpc>
                <a:spcPct val="80000"/>
              </a:lnSpc>
              <a:buFont typeface="Arial" panose="020B0604020202020204" pitchFamily="34" charset="0"/>
              <a:buChar char="•"/>
            </a:pPr>
            <a:r>
              <a:rPr lang="en-US" dirty="0"/>
              <a:t>Traffic Signal Optimization Tools</a:t>
            </a:r>
          </a:p>
          <a:p>
            <a:pPr marL="634811" lvl="1" indent="-352673">
              <a:lnSpc>
                <a:spcPct val="80000"/>
              </a:lnSpc>
              <a:buFont typeface="Arial" panose="020B0604020202020204" pitchFamily="34" charset="0"/>
              <a:buChar char="•"/>
            </a:pPr>
            <a:r>
              <a:rPr lang="en-US" dirty="0"/>
              <a:t>Macroscopic Simulation Models</a:t>
            </a:r>
          </a:p>
          <a:p>
            <a:pPr marL="634811" lvl="1" indent="-352673">
              <a:lnSpc>
                <a:spcPct val="80000"/>
              </a:lnSpc>
              <a:buFont typeface="Arial" panose="020B0604020202020204" pitchFamily="34" charset="0"/>
              <a:buChar char="•"/>
            </a:pPr>
            <a:r>
              <a:rPr lang="en-US" dirty="0"/>
              <a:t>Mesoscopic Simulation Models</a:t>
            </a:r>
          </a:p>
          <a:p>
            <a:pPr marL="634811" lvl="1" indent="-352673">
              <a:lnSpc>
                <a:spcPct val="80000"/>
              </a:lnSpc>
              <a:buFont typeface="Arial" panose="020B0604020202020204" pitchFamily="34" charset="0"/>
              <a:buChar char="•"/>
            </a:pPr>
            <a:r>
              <a:rPr lang="en-US" dirty="0"/>
              <a:t>Microscopic Simulation Models</a:t>
            </a:r>
          </a:p>
          <a:p>
            <a:pPr indent="-188092">
              <a:lnSpc>
                <a:spcPct val="80000"/>
              </a:lnSpc>
            </a:pPr>
            <a:r>
              <a:rPr lang="en-US" dirty="0"/>
              <a:t>When using analysis tools, projects on major corridors may require more complex tools like CORSIM or VISSIM to accurately assess impacts. Various States have also developed their own unique work zone tools.</a:t>
            </a:r>
          </a:p>
          <a:p>
            <a:pPr indent="-188092">
              <a:lnSpc>
                <a:spcPct val="80000"/>
              </a:lnSpc>
            </a:pPr>
            <a:r>
              <a:rPr lang="en-US" dirty="0"/>
              <a:t>Other analysis tools include: Highway Capacity Software; Quick Zone; QUEWZ; Congestion Construction Cost (CO3); Construction Analysis for Pavement Rehabilitation Strategies ; (CA4PRS); Lane closure analysis/charts; SYNCHRO; Quadro; DYNASMART-P</a:t>
            </a:r>
          </a:p>
          <a:p>
            <a:pPr eaLnBrk="1" hangingPunct="1"/>
            <a:r>
              <a:rPr lang="en-US" b="1" dirty="0"/>
              <a:t>Interactions: </a:t>
            </a:r>
            <a:r>
              <a:rPr lang="en-US" dirty="0"/>
              <a:t>Does your state use a specific analysis tool for delay and queuing, or has it developed its own method?</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889161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b="0" dirty="0"/>
              <a:t>Provide an overview of this module.</a:t>
            </a:r>
          </a:p>
          <a:p>
            <a:r>
              <a:rPr lang="en-US" b="1" dirty="0"/>
              <a:t>Background Information: </a:t>
            </a:r>
            <a:r>
              <a:rPr lang="en-US" b="0" dirty="0"/>
              <a:t>This </a:t>
            </a:r>
            <a:r>
              <a:rPr lang="en-US" dirty="0"/>
              <a:t>provides an overview of work zone impacts assessment, then discusses the types of impacts; why and when to assess impacts; and a process that can be used for work zone impacts assessment. The module will end with an exercise to help you apply what you have learned. </a:t>
            </a:r>
          </a:p>
          <a:p>
            <a:pPr eaLnBrk="1" hangingPunct="1"/>
            <a:endParaRPr lang="en-US" b="1" dirty="0"/>
          </a:p>
          <a:p>
            <a:pPr eaLnBrk="1" hangingPunct="1"/>
            <a:r>
              <a:rPr lang="en-US" b="1" dirty="0"/>
              <a:t>Interactions: </a:t>
            </a:r>
            <a:r>
              <a:rPr lang="en-US" b="0" dirty="0"/>
              <a:t>None</a:t>
            </a:r>
          </a:p>
          <a:p>
            <a:pPr eaLnBrk="1" hangingPunct="1"/>
            <a:r>
              <a:rPr lang="en-US" b="1" dirty="0"/>
              <a:t>Notes: </a:t>
            </a:r>
            <a:r>
              <a:rPr lang="en-US" b="0" dirty="0"/>
              <a:t>None.</a:t>
            </a:r>
          </a:p>
          <a:p>
            <a:endParaRPr lang="en-US" dirty="0"/>
          </a:p>
        </p:txBody>
      </p:sp>
    </p:spTree>
    <p:extLst>
      <p:ext uri="{BB962C8B-B14F-4D97-AF65-F5344CB8AC3E}">
        <p14:creationId xmlns:p14="http://schemas.microsoft.com/office/powerpoint/2010/main" val="39071781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Introduce</a:t>
            </a:r>
            <a:r>
              <a:rPr lang="en-US" baseline="0" dirty="0"/>
              <a:t> Work Zone Analysis Primer</a:t>
            </a:r>
            <a:endParaRPr lang="en-US" dirty="0"/>
          </a:p>
          <a:p>
            <a:pPr eaLnBrk="1" hangingPunct="1"/>
            <a:r>
              <a:rPr lang="en-US" b="1" dirty="0"/>
              <a:t>Background Information: </a:t>
            </a:r>
            <a:r>
              <a:rPr lang="en-US" sz="1200" b="0" i="0" u="none" strike="noStrike" kern="1200" baseline="0" dirty="0">
                <a:solidFill>
                  <a:schemeClr val="tx1"/>
                </a:solidFill>
                <a:latin typeface="+mn-lt"/>
                <a:ea typeface="+mn-ea"/>
                <a:cs typeface="+mn-cs"/>
              </a:rPr>
              <a:t>The primer describes possible work zone performance measures, and provides guidance to help agencies select and implement measures that make sense for their own work zone programs. The primer outlines the methods and technologies that are available to gather data to monitor the various possible measures and procedures for calculating specific performance measures from different types of work zone traffic monitoring data. The primer also discusses the use of measures across multiple projects to assess an agency’s overall efforts and outcomes against its policies and goals. 	</a:t>
            </a:r>
          </a:p>
          <a:p>
            <a:pPr eaLnBrk="1" hangingPunct="1"/>
            <a:r>
              <a:rPr lang="en-US" b="1" dirty="0"/>
              <a:t>Interactions: </a:t>
            </a:r>
            <a:r>
              <a:rPr lang="en-US" b="0" dirty="0"/>
              <a:t>None</a:t>
            </a:r>
          </a:p>
          <a:p>
            <a:pPr eaLnBrk="1" hangingPunct="1"/>
            <a:r>
              <a:rPr lang="en-US" b="1" dirty="0"/>
              <a:t>Notes: </a:t>
            </a:r>
            <a:r>
              <a:rPr lang="en-US" dirty="0"/>
              <a:t>None.</a:t>
            </a:r>
          </a:p>
          <a:p>
            <a:pPr eaLnBrk="1" hangingPunct="1"/>
            <a:endParaRPr lang="en-US" sz="1200" b="0" i="0" u="none" strike="noStrike" kern="1200" baseline="0" dirty="0">
              <a:solidFill>
                <a:schemeClr val="tx1"/>
              </a:solidFill>
              <a:latin typeface="+mn-lt"/>
              <a:ea typeface="+mn-ea"/>
              <a:cs typeface="+mn-cs"/>
            </a:endParaRPr>
          </a:p>
        </p:txBody>
      </p:sp>
    </p:spTree>
    <p:extLst>
      <p:ext uri="{BB962C8B-B14F-4D97-AF65-F5344CB8AC3E}">
        <p14:creationId xmlns:p14="http://schemas.microsoft.com/office/powerpoint/2010/main" val="12603021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Introduce</a:t>
            </a:r>
            <a:r>
              <a:rPr lang="en-US" baseline="0" dirty="0"/>
              <a:t> Work Zone Modeling and Simulation Guide</a:t>
            </a:r>
            <a:endParaRPr lang="en-US" dirty="0"/>
          </a:p>
          <a:p>
            <a:pPr eaLnBrk="1" hangingPunct="1"/>
            <a:r>
              <a:rPr lang="en-US" b="1" dirty="0"/>
              <a:t>Background Information: </a:t>
            </a:r>
            <a:r>
              <a:rPr lang="en-US" sz="2500" dirty="0"/>
              <a:t>  </a:t>
            </a:r>
            <a:r>
              <a:rPr lang="en-US" sz="1200" b="0" i="0" u="none" strike="noStrike" kern="1200" baseline="0" dirty="0">
                <a:solidFill>
                  <a:schemeClr val="tx1"/>
                </a:solidFill>
                <a:latin typeface="+mn-lt"/>
                <a:ea typeface="+mn-ea"/>
                <a:cs typeface="+mn-cs"/>
              </a:rPr>
              <a:t>This volume includes numerous case study examples, discussion and analysis designed to provide the prospective work zone analyst with information pertaining to the selection of a transportation modeling approach (including the identification of opportunities for use, managing technical risk and examples) as well as specific project applications (including constructability, scheduling and transportation management plan design and evaluation). This document serves as Volume IX in the FHWA Traffic Analysis Toolbox. </a:t>
            </a:r>
          </a:p>
          <a:p>
            <a:pPr eaLnBrk="1" hangingPunct="1"/>
            <a:r>
              <a:rPr lang="en-US" b="1" dirty="0"/>
              <a:t>Interactions: </a:t>
            </a:r>
            <a:r>
              <a:rPr lang="en-US" b="0" dirty="0"/>
              <a:t>None</a:t>
            </a:r>
          </a:p>
          <a:p>
            <a:pPr eaLnBrk="1" hangingPunct="1"/>
            <a:r>
              <a:rPr lang="en-US" b="1" dirty="0"/>
              <a:t>Notes: </a:t>
            </a:r>
            <a:r>
              <a:rPr lang="en-US" dirty="0"/>
              <a:t>None.</a:t>
            </a:r>
          </a:p>
          <a:p>
            <a:endParaRPr lang="en-US" b="1" dirty="0"/>
          </a:p>
        </p:txBody>
      </p:sp>
    </p:spTree>
    <p:extLst>
      <p:ext uri="{BB962C8B-B14F-4D97-AF65-F5344CB8AC3E}">
        <p14:creationId xmlns:p14="http://schemas.microsoft.com/office/powerpoint/2010/main" val="2715997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Step 3</a:t>
            </a:r>
          </a:p>
          <a:p>
            <a:r>
              <a:rPr lang="en-US" b="1" dirty="0"/>
              <a:t>Background Information: </a:t>
            </a:r>
            <a:r>
              <a:rPr lang="en-US" dirty="0"/>
              <a:t>The objective of this step is to get a first-hand understanding of the potential work zone impacts of each design alternative. The assessment can be quantitative or qualitative, based on the project. Screening of small projects or those likely to have minimal impacts could be done with templates or simplified tools or charts so that more detailed analyses can focus on projects that are likely to cause greater impacts. A comparison with lane closure charts developed by the Agency or with past similar projects can be helpful in this assessment. </a:t>
            </a:r>
          </a:p>
          <a:p>
            <a:endParaRPr lang="en-US" dirty="0"/>
          </a:p>
          <a:p>
            <a:r>
              <a:rPr lang="en-US" dirty="0"/>
              <a:t>The result of this screening-level assessment may be a summary-level list of the potential work zone impacts for each alternative, such as increased right-of-way costs, reduced access to neighboring businesses, or high utility relocation costs.</a:t>
            </a:r>
          </a:p>
          <a:p>
            <a:r>
              <a:rPr lang="en-US" dirty="0"/>
              <a:t> </a:t>
            </a:r>
          </a:p>
          <a:p>
            <a:r>
              <a:rPr lang="en-US" dirty="0"/>
              <a:t>Documentation of the impacts and key factors for each TTC alternative is important to selecting the most suitable option and avoiding duplication of effort as the project progresses.</a:t>
            </a:r>
          </a:p>
          <a:p>
            <a:pPr eaLnBrk="1" hangingPunct="1"/>
            <a:r>
              <a:rPr lang="en-US" b="1" dirty="0"/>
              <a:t> </a:t>
            </a:r>
            <a:endParaRPr lang="en-US" dirty="0"/>
          </a:p>
          <a:p>
            <a:r>
              <a:rPr lang="en-US" b="1" dirty="0"/>
              <a:t>Interactions: </a:t>
            </a:r>
            <a:r>
              <a:rPr lang="en-US"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26134274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Step 3</a:t>
            </a:r>
          </a:p>
          <a:p>
            <a:r>
              <a:rPr lang="en-US" b="1" dirty="0"/>
              <a:t>Background Information: </a:t>
            </a:r>
            <a:r>
              <a:rPr lang="en-US" dirty="0"/>
              <a:t>The objective of this step is to get a first-hand understanding of the potential work zone impacts of each design alternative. The assessment can be quantitative or qualitative, based on the project. Screening of small projects or those likely to have minimal impacts could be done with templates or simplified tools or charts so that more detailed analyses can focus on projects that are likely to cause greater impacts. A comparison with lane closure charts developed by the Agency or with past similar projects can be helpful in this assessment. </a:t>
            </a:r>
          </a:p>
          <a:p>
            <a:endParaRPr lang="en-US" dirty="0"/>
          </a:p>
          <a:p>
            <a:r>
              <a:rPr lang="en-US" dirty="0"/>
              <a:t>The result of this screening-level assessment may be a summary-level list of the potential work zone impacts for each alternative, such as increased right-of-way costs, reduced access to neighboring businesses, or high utility relocation costs.</a:t>
            </a:r>
          </a:p>
          <a:p>
            <a:r>
              <a:rPr lang="en-US" dirty="0"/>
              <a:t> </a:t>
            </a:r>
          </a:p>
          <a:p>
            <a:r>
              <a:rPr lang="en-US" dirty="0"/>
              <a:t>Documentation of the impacts and key factors for each TTC alternative is important to selecting the most suitable option and avoiding duplication of effort as the project progresses.</a:t>
            </a:r>
          </a:p>
          <a:p>
            <a:pPr eaLnBrk="1" hangingPunct="1"/>
            <a:r>
              <a:rPr lang="en-US" b="1" dirty="0"/>
              <a:t> </a:t>
            </a:r>
            <a:endParaRPr lang="en-US" dirty="0"/>
          </a:p>
          <a:p>
            <a:r>
              <a:rPr lang="en-US" b="1" dirty="0"/>
              <a:t>Interactions: </a:t>
            </a:r>
            <a:r>
              <a:rPr lang="en-US"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14404008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continue discussing step 3</a:t>
            </a:r>
          </a:p>
          <a:p>
            <a:r>
              <a:rPr lang="en-US" b="1" dirty="0"/>
              <a:t>Background Information: </a:t>
            </a:r>
            <a:r>
              <a:rPr lang="en-US" dirty="0"/>
              <a:t>As an example, four alternative traffic control schemes were evaluated for replacing the I-94 bridges over Riverside Drive project: detouring traffic; constructing a temporary bridge, operating one lane with alternating traffic, or doing part-width construction of the bridge.</a:t>
            </a:r>
          </a:p>
          <a:p>
            <a:endParaRPr lang="en-US" dirty="0"/>
          </a:p>
          <a:p>
            <a:r>
              <a:rPr lang="en-US" dirty="0"/>
              <a:t>Detouring I-94 traffic was not feasible because detouring high volumes to existing routes would result in unacceptable delays and congestion on the surrounding road network.</a:t>
            </a:r>
          </a:p>
          <a:p>
            <a:endParaRPr lang="en-US" dirty="0"/>
          </a:p>
          <a:p>
            <a:r>
              <a:rPr lang="en-US" dirty="0"/>
              <a:t>Constructing a temporary bridge was cost-prohibitive because of the steep grades and existing interchanges close to the bridge. </a:t>
            </a:r>
          </a:p>
          <a:p>
            <a:endParaRPr lang="en-US" dirty="0"/>
          </a:p>
          <a:p>
            <a:r>
              <a:rPr lang="en-US" dirty="0"/>
              <a:t>The third option was to keep one lane open with alternating traffic on Riverside Drive during construction. This alternative would potentially increase project construction duration to two construction seasons and was not selected.</a:t>
            </a:r>
          </a:p>
          <a:p>
            <a:endParaRPr lang="en-US" dirty="0"/>
          </a:p>
          <a:p>
            <a:r>
              <a:rPr lang="en-US" dirty="0"/>
              <a:t>The fourth option was to do part-width construction with two 11-ft lanes with 1-ft shy distance in each direction at all times for I-94, while closing Riverside Drive and detouring that traffic. This option was considered the best considering cost, traffic volumes, and project duration. </a:t>
            </a:r>
          </a:p>
          <a:p>
            <a:pPr eaLnBrk="1" hangingPunct="1"/>
            <a:endParaRPr lang="en-US" dirty="0"/>
          </a:p>
          <a:p>
            <a:r>
              <a:rPr lang="en-US" b="1" dirty="0"/>
              <a:t>Interactions: </a:t>
            </a:r>
            <a:r>
              <a:rPr lang="en-US"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6938085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continue discussing step 3</a:t>
            </a:r>
          </a:p>
          <a:p>
            <a:r>
              <a:rPr lang="en-US" b="1" dirty="0"/>
              <a:t>Background Information: </a:t>
            </a:r>
            <a:r>
              <a:rPr lang="en-US" dirty="0"/>
              <a:t>As an example, four alternative traffic control schemes were evaluated for replacing the I-94 bridges over Riverside Drive project: detouring traffic; constructing a temporary bridge, operating one lane with alternating traffic, or doing part-width construction of the bridge.</a:t>
            </a:r>
          </a:p>
          <a:p>
            <a:endParaRPr lang="en-US" dirty="0"/>
          </a:p>
          <a:p>
            <a:r>
              <a:rPr lang="en-US" dirty="0"/>
              <a:t>Detouring I-94 traffic was not feasible because detouring high volumes to existing routes would result in unacceptable delays and congestion on the surrounding road network.</a:t>
            </a:r>
          </a:p>
          <a:p>
            <a:endParaRPr lang="en-US" dirty="0"/>
          </a:p>
          <a:p>
            <a:r>
              <a:rPr lang="en-US" dirty="0"/>
              <a:t>Constructing a temporary bridge was cost-prohibitive because of the steep grades and existing interchanges close to the bridge. </a:t>
            </a:r>
          </a:p>
          <a:p>
            <a:endParaRPr lang="en-US" dirty="0"/>
          </a:p>
          <a:p>
            <a:r>
              <a:rPr lang="en-US" dirty="0"/>
              <a:t>The third option was to keep one lane open with alternating traffic on Riverside Drive during construction. This alternative would potentially increase project construction duration to two construction seasons and was not selected.</a:t>
            </a:r>
          </a:p>
          <a:p>
            <a:endParaRPr lang="en-US" dirty="0"/>
          </a:p>
          <a:p>
            <a:r>
              <a:rPr lang="en-US" dirty="0"/>
              <a:t>The fourth option was to do part-width construction with two 11-ft lanes with 1-ft shy distance in each direction at all times for I-94, while closing Riverside Drive and detouring that traffic. This option was considered the best considering cost, traffic volumes, and project duration. </a:t>
            </a:r>
          </a:p>
          <a:p>
            <a:pPr eaLnBrk="1" hangingPunct="1"/>
            <a:endParaRPr lang="en-US" dirty="0"/>
          </a:p>
          <a:p>
            <a:r>
              <a:rPr lang="en-US" b="1" dirty="0"/>
              <a:t>Interactions: </a:t>
            </a:r>
            <a:r>
              <a:rPr lang="en-US"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40279351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Example of guidance.</a:t>
            </a:r>
            <a:endParaRPr lang="en-US" b="1" dirty="0"/>
          </a:p>
          <a:p>
            <a:r>
              <a:rPr lang="en-US" b="1" dirty="0"/>
              <a:t>Background information: </a:t>
            </a:r>
            <a:r>
              <a:rPr lang="en-US" dirty="0"/>
              <a:t>This example shows the results of a lane closure analysis on an Interstate in Ohio. The orange color indicates the times when lane closures are not permitted on that particular segment of highway. </a:t>
            </a:r>
          </a:p>
          <a:p>
            <a:r>
              <a:rPr lang="en-US" dirty="0"/>
              <a:t>The analysis was done using Ohio DOT’s online Permitted Lane Closure system. The system was developed for each segment of Interstate highway in Ohio based on Ohio DOT’s maintenance of traffic policy and its queue limits. This tool helps designers understand what the available lane closure options are for a particular segment of road so that can be factored into the design.</a:t>
            </a:r>
          </a:p>
          <a:p>
            <a:pPr eaLnBrk="1" hangingPunct="1"/>
            <a:r>
              <a:rPr lang="en-US" b="1" dirty="0"/>
              <a:t>Notes: </a:t>
            </a:r>
            <a:r>
              <a:rPr lang="en-US" dirty="0"/>
              <a:t>Information from the Ohio Policy 526-003(P), Traffic Management in Work Zones, Interstate Highways and Other Freeways.</a:t>
            </a:r>
          </a:p>
          <a:p>
            <a:pPr eaLnBrk="1" hangingPunct="1"/>
            <a:r>
              <a:rPr lang="en-US" dirty="0"/>
              <a:t>Possible Problem: Slide not legible. Explain briefly and refer to source.</a:t>
            </a:r>
          </a:p>
          <a:p>
            <a:pPr eaLnBrk="1" hangingPunct="1"/>
            <a:endParaRPr lang="en-US" dirty="0"/>
          </a:p>
        </p:txBody>
      </p:sp>
    </p:spTree>
    <p:extLst>
      <p:ext uri="{BB962C8B-B14F-4D97-AF65-F5344CB8AC3E}">
        <p14:creationId xmlns:p14="http://schemas.microsoft.com/office/powerpoint/2010/main" val="269340521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Step 4</a:t>
            </a:r>
            <a:endParaRPr lang="en-US" dirty="0"/>
          </a:p>
          <a:p>
            <a:r>
              <a:rPr lang="en-US" b="1" dirty="0"/>
              <a:t>Background Information: </a:t>
            </a:r>
            <a:r>
              <a:rPr lang="en-US" dirty="0"/>
              <a:t>A micro-level analysis is important because it provides a comparison of baseline or existing conditions with work zone traffic conditions that would be in place during construction. Negative impacts, such as unacceptable traffic delays as defined by the Agency, can be mitigated prior to construction, or at a minimum road users can be informed well in advance of the planned activity.</a:t>
            </a:r>
          </a:p>
          <a:p>
            <a:endParaRPr lang="en-US" dirty="0"/>
          </a:p>
          <a:p>
            <a:r>
              <a:rPr lang="en-US" dirty="0"/>
              <a:t>The next slides provide examples of this type of analysis</a:t>
            </a:r>
          </a:p>
          <a:p>
            <a:pPr eaLnBrk="1" hangingPunct="1"/>
            <a:r>
              <a:rPr lang="en-US" b="1" dirty="0"/>
              <a:t> </a:t>
            </a:r>
            <a:endParaRPr lang="en-US" dirty="0"/>
          </a:p>
          <a:p>
            <a:r>
              <a:rPr lang="en-US" b="1" dirty="0"/>
              <a:t>Interactions: </a:t>
            </a:r>
            <a:r>
              <a:rPr lang="en-US"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38046822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Consider micro level impacts</a:t>
            </a:r>
          </a:p>
          <a:p>
            <a:r>
              <a:rPr lang="en-US" b="1" dirty="0"/>
              <a:t>Background Information: </a:t>
            </a:r>
            <a:r>
              <a:rPr lang="en-US" dirty="0"/>
              <a:t>This example project was small in scope and the Project Engineer was able to simply retime the signals and remove the anticipated traffic delays. Delays were reduced from 93.7 seconds </a:t>
            </a:r>
          </a:p>
          <a:p>
            <a:r>
              <a:rPr lang="en-US" dirty="0"/>
              <a:t>to 22.7 seconds, and level of service was maintained at level C rather than dropping to level F. </a:t>
            </a:r>
          </a:p>
          <a:p>
            <a:endParaRPr lang="en-US" dirty="0"/>
          </a:p>
          <a:p>
            <a:r>
              <a:rPr lang="en-US" dirty="0"/>
              <a:t>Understanding the traffic impacts often leads to identifying simple, relatively low cost strategies to reduce or even eliminate the impacts, sometimes with minimal effort.</a:t>
            </a:r>
          </a:p>
          <a:p>
            <a:pPr eaLnBrk="1" hangingPunct="1"/>
            <a:endParaRPr lang="en-US" dirty="0"/>
          </a:p>
          <a:p>
            <a:r>
              <a:rPr lang="en-US" b="1" dirty="0"/>
              <a:t>Interactions: </a:t>
            </a:r>
            <a:r>
              <a:rPr lang="en-US"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9491020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Crash analysis</a:t>
            </a:r>
          </a:p>
          <a:p>
            <a:r>
              <a:rPr lang="en-US" b="1" dirty="0"/>
              <a:t>Background Information: </a:t>
            </a:r>
            <a:r>
              <a:rPr lang="en-US" dirty="0"/>
              <a:t>A preliminary analysis of crash data within a project area may indicate potential “hot” spots or any area of crash concentration. The analysis can use MOEs such as the number of crashes, percent of crashes, or crashes by traffic volume or severity. </a:t>
            </a:r>
          </a:p>
          <a:p>
            <a:endParaRPr lang="en-US" dirty="0"/>
          </a:p>
          <a:p>
            <a:r>
              <a:rPr lang="en-US" dirty="0"/>
              <a:t>Monitoring identified hot spots or critical corridors is important to ensure work zone activities do not result in additional crashes</a:t>
            </a:r>
          </a:p>
          <a:p>
            <a:pPr eaLnBrk="1" hangingPunct="1"/>
            <a:endParaRPr lang="en-US" dirty="0"/>
          </a:p>
          <a:p>
            <a:r>
              <a:rPr lang="en-US" b="1" dirty="0"/>
              <a:t>Interactions: </a:t>
            </a:r>
            <a:r>
              <a:rPr lang="en-US"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18747614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a:t>
            </a:r>
            <a:r>
              <a:rPr lang="en-US" b="1" baseline="0" dirty="0"/>
              <a:t> </a:t>
            </a:r>
            <a:r>
              <a:rPr lang="en-US" b="0" baseline="0" dirty="0"/>
              <a:t>What an impacts assessment does.</a:t>
            </a:r>
          </a:p>
          <a:p>
            <a:r>
              <a:rPr lang="en-US" b="1" dirty="0"/>
              <a:t>Background Information: </a:t>
            </a:r>
            <a:r>
              <a:rPr lang="en-US" b="0" dirty="0"/>
              <a:t>A </a:t>
            </a:r>
            <a:r>
              <a:rPr lang="en-US" dirty="0"/>
              <a:t>work zone impacts assessment</a:t>
            </a:r>
            <a:r>
              <a:rPr lang="en-US" baseline="0" dirty="0"/>
              <a:t> </a:t>
            </a:r>
            <a:r>
              <a:rPr lang="en-US" dirty="0"/>
              <a:t>constitutes</a:t>
            </a:r>
            <a:r>
              <a:rPr lang="en-US" baseline="0" dirty="0"/>
              <a:t> a</a:t>
            </a:r>
            <a:r>
              <a:rPr lang="en-US" dirty="0"/>
              <a:t>ssessing the likely WZ impacts and developing appropriate work zone</a:t>
            </a:r>
            <a:r>
              <a:rPr lang="en-US" baseline="0" dirty="0"/>
              <a:t> </a:t>
            </a:r>
            <a:r>
              <a:rPr lang="en-US" dirty="0"/>
              <a:t>transportation management plans (TMPs) during project development and delivery.</a:t>
            </a:r>
          </a:p>
          <a:p>
            <a:pPr marL="176336" indent="-176336">
              <a:buFont typeface="Arial" panose="020B0604020202020204" pitchFamily="34" charset="0"/>
              <a:buChar char="•"/>
            </a:pPr>
            <a:r>
              <a:rPr lang="en-US" dirty="0"/>
              <a:t>During project development, the likely work zone impacts are estimated and, where possible, mitigated.</a:t>
            </a:r>
          </a:p>
          <a:p>
            <a:pPr marL="176336" indent="-176336">
              <a:buFont typeface="Arial" panose="020B0604020202020204" pitchFamily="34" charset="0"/>
              <a:buChar char="•"/>
            </a:pPr>
            <a:r>
              <a:rPr lang="en-US" dirty="0"/>
              <a:t>During</a:t>
            </a:r>
            <a:r>
              <a:rPr lang="en-US" baseline="0" dirty="0"/>
              <a:t> construction, the TMP is implemented and i</a:t>
            </a:r>
            <a:r>
              <a:rPr lang="en-US" dirty="0"/>
              <a:t>mpacts assessment should be an ongoing</a:t>
            </a:r>
            <a:r>
              <a:rPr lang="en-US" baseline="0" dirty="0"/>
              <a:t> effort. M</a:t>
            </a:r>
            <a:r>
              <a:rPr lang="en-US" dirty="0"/>
              <a:t>onitoring the actual impact of the project can create the need to adjust the TMP (if necessary) during the project implementation. </a:t>
            </a:r>
          </a:p>
          <a:p>
            <a:pPr marL="176336" indent="-176336">
              <a:buFont typeface="Arial" panose="020B0604020202020204" pitchFamily="34" charset="0"/>
              <a:buChar char="•"/>
            </a:pPr>
            <a:r>
              <a:rPr lang="en-US" dirty="0"/>
              <a:t>Following project completion a</a:t>
            </a:r>
            <a:r>
              <a:rPr lang="en-US" baseline="0" dirty="0"/>
              <a:t>n </a:t>
            </a:r>
            <a:r>
              <a:rPr lang="en-US" dirty="0"/>
              <a:t>assessment is helpful to track performance, identify what worked and what</a:t>
            </a:r>
            <a:r>
              <a:rPr lang="en-US" baseline="0" dirty="0"/>
              <a:t> did not,</a:t>
            </a:r>
            <a:r>
              <a:rPr lang="en-US" dirty="0"/>
              <a:t> document lessons learned, and identify trends towards overall improvement of WZ policy, procedures, and practices.</a:t>
            </a:r>
          </a:p>
          <a:p>
            <a:pPr marL="176336" indent="-176336">
              <a:buFont typeface="Arial" panose="020B0604020202020204" pitchFamily="34" charset="0"/>
              <a:buChar char="•"/>
            </a:pPr>
            <a:endParaRPr lang="en-US" dirty="0"/>
          </a:p>
          <a:p>
            <a:r>
              <a:rPr lang="en-US" dirty="0"/>
              <a:t>The idea of conducting a work zone impacts assessment for every alternative may seem daunting. However, the assessment should be proportional to the type, size, duration, and complexity of the project. For many projects a qualitative assessment may be sufficient, with a quick identification and documentation of work zone impacts issues. The screening of small projects or those likely to have minimal impacts could be done with templates or simplified tools so that analysts can concentrate their efforts on projects that are likely to cause greater impacts. </a:t>
            </a:r>
          </a:p>
          <a:p>
            <a:endParaRPr lang="en-US" dirty="0"/>
          </a:p>
          <a:p>
            <a:r>
              <a:rPr lang="en-US"/>
              <a:t>Source: https://ops.fhwa.dot.gov/wz/resources/final_rule/tmp_examples/tmp_training/tmp_module_4.htm </a:t>
            </a:r>
          </a:p>
          <a:p>
            <a:endParaRPr lang="en-US" dirty="0"/>
          </a:p>
          <a:p>
            <a:r>
              <a:rPr lang="en-US" b="1" dirty="0"/>
              <a:t>Interactions: </a:t>
            </a:r>
            <a:r>
              <a:rPr lang="en-US" b="0"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33877307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Michigan Example</a:t>
            </a:r>
          </a:p>
          <a:p>
            <a:r>
              <a:rPr lang="en-US" b="1" dirty="0"/>
              <a:t>Background Information: </a:t>
            </a:r>
            <a:r>
              <a:rPr lang="en-US" dirty="0"/>
              <a:t>Michigan DOT’s crash analysis during project development includes a historic review of crash data for the construction area using its Transportation Management Systems database. In the example shown, four years of crash data for 2001 through 2005 was analyzed. This baseline was included in the TMP and allowed project staff to effectively monitor work zone crashes during construction</a:t>
            </a:r>
          </a:p>
          <a:p>
            <a:pPr eaLnBrk="1" hangingPunct="1"/>
            <a:endParaRPr lang="en-US" dirty="0"/>
          </a:p>
          <a:p>
            <a:r>
              <a:rPr lang="en-US" b="1" dirty="0"/>
              <a:t>Interactions: </a:t>
            </a:r>
            <a:r>
              <a:rPr lang="en-US"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28111901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Step 4 Other Impacts</a:t>
            </a:r>
          </a:p>
          <a:p>
            <a:r>
              <a:rPr lang="en-US" b="1" dirty="0"/>
              <a:t>Background Information: </a:t>
            </a:r>
            <a:r>
              <a:rPr lang="en-US" dirty="0"/>
              <a:t>In addition to traffic impacts, there are a host of other impacts that can affect a project and cost resources in terms of time and money. These impacts need to be considered as the TMP is developed.</a:t>
            </a:r>
          </a:p>
          <a:p>
            <a:r>
              <a:rPr lang="en-US" b="1" dirty="0"/>
              <a:t>Interactions: </a:t>
            </a:r>
            <a:r>
              <a:rPr lang="en-US" dirty="0"/>
              <a:t>None.</a:t>
            </a:r>
          </a:p>
          <a:p>
            <a:pPr eaLnBrk="1" hangingPunct="1"/>
            <a:r>
              <a:rPr lang="en-US" b="1" dirty="0"/>
              <a:t>Notes: </a:t>
            </a:r>
            <a:r>
              <a:rPr lang="en-US" b="0" dirty="0"/>
              <a:t>Review</a:t>
            </a:r>
            <a:r>
              <a:rPr lang="en-US" b="0" baseline="0" dirty="0"/>
              <a:t> quickly and move on.</a:t>
            </a:r>
            <a:endParaRPr lang="en-US" dirty="0"/>
          </a:p>
          <a:p>
            <a:endParaRPr lang="en-US" dirty="0"/>
          </a:p>
        </p:txBody>
      </p:sp>
    </p:spTree>
    <p:extLst>
      <p:ext uri="{BB962C8B-B14F-4D97-AF65-F5344CB8AC3E}">
        <p14:creationId xmlns:p14="http://schemas.microsoft.com/office/powerpoint/2010/main" val="82869238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b="0" dirty="0"/>
              <a:t>State that</a:t>
            </a:r>
            <a:r>
              <a:rPr lang="en-US" b="0" baseline="0" dirty="0"/>
              <a:t> Step 5 will be covered in module 6</a:t>
            </a:r>
            <a:endParaRPr lang="en-US" b="1" dirty="0"/>
          </a:p>
          <a:p>
            <a:pPr eaLnBrk="1" hangingPunct="1"/>
            <a:r>
              <a:rPr lang="en-US" b="1" dirty="0"/>
              <a:t>Background Information: </a:t>
            </a:r>
            <a:r>
              <a:rPr lang="en-US" dirty="0"/>
              <a:t>Step 5, Identifying Work Zone Management Strategies will be discussed in the next module, Module 6.</a:t>
            </a:r>
          </a:p>
          <a:p>
            <a:r>
              <a:rPr lang="en-US" b="1" dirty="0"/>
              <a:t>Interactions: </a:t>
            </a:r>
            <a:r>
              <a:rPr lang="en-US"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12385974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40318">
              <a:defRPr/>
            </a:pPr>
            <a:r>
              <a:rPr lang="en-US" sz="800" b="1" dirty="0"/>
              <a:t>Key Message:  </a:t>
            </a:r>
            <a:r>
              <a:rPr lang="en-US" sz="800" dirty="0"/>
              <a:t>What is performance assessment? </a:t>
            </a:r>
          </a:p>
          <a:p>
            <a:pPr eaLnBrk="1" hangingPunct="1"/>
            <a:r>
              <a:rPr lang="en-US" sz="800" b="1" dirty="0"/>
              <a:t>Background Information: </a:t>
            </a:r>
            <a:r>
              <a:rPr lang="en-US" sz="800" dirty="0"/>
              <a:t>Performance</a:t>
            </a:r>
            <a:r>
              <a:rPr lang="en-US" sz="800" baseline="0" dirty="0"/>
              <a:t> Assessment is the</a:t>
            </a:r>
            <a:r>
              <a:rPr lang="en-US" sz="800" dirty="0"/>
              <a:t> evaluation of work zone policies, processes, procedures, and work zone impacts. A way to </a:t>
            </a:r>
            <a:r>
              <a:rPr lang="en-US" sz="800" i="1" dirty="0"/>
              <a:t>measure</a:t>
            </a:r>
            <a:r>
              <a:rPr lang="en-US" sz="800" dirty="0"/>
              <a:t> your work zone policies, etc</a:t>
            </a:r>
            <a:r>
              <a:rPr lang="en-US" sz="800" baseline="0" dirty="0"/>
              <a:t>., a way to determine how we are doing with our impacts assessment process. It is a way to identify how to improve work zone safety and mobility.</a:t>
            </a:r>
            <a:endParaRPr lang="en-US" sz="800" dirty="0"/>
          </a:p>
          <a:p>
            <a:pPr eaLnBrk="1" hangingPunct="1"/>
            <a:r>
              <a:rPr lang="en-US" sz="800" dirty="0"/>
              <a:t>Work zone performance assessment is not intended to require agencies to embark on a large data collection, storage, and analysis effort. The goal is to improve work zone safety and mobility by making effective use of the available data and information sources. Examples of available data and information sources include project logs, field observations, crash records, operational data from transportation management centers (TMCs) and intelligent transportation system (ITS) devices, other monitoring activities including work zone speed enforcement or citations, and complaints from the public and other stakeholders. </a:t>
            </a:r>
          </a:p>
          <a:p>
            <a:pPr marL="0" marR="0" indent="0" algn="l" defTabSz="914400" rtl="0" eaLnBrk="1" fontAlgn="auto" latinLnBrk="0" hangingPunct="1">
              <a:lnSpc>
                <a:spcPct val="100000"/>
              </a:lnSpc>
              <a:spcBef>
                <a:spcPts val="0"/>
              </a:spcBef>
              <a:spcAft>
                <a:spcPts val="0"/>
              </a:spcAft>
              <a:buClrTx/>
              <a:buSzTx/>
              <a:buFontTx/>
              <a:buNone/>
              <a:tabLst/>
              <a:defRPr/>
            </a:pPr>
            <a:r>
              <a:rPr lang="en-US" sz="800" dirty="0"/>
              <a:t>Assessing the performance of individual work zones, analyzing area-wide impacts of multiple projects (before, during, and after construction), synthesizing information to identify trends, and conducting process reviews all provide information that can be used to </a:t>
            </a:r>
            <a:r>
              <a:rPr lang="en-US" sz="800" i="1" dirty="0"/>
              <a:t>improve the agency's work zone processes, practices, and procedures</a:t>
            </a:r>
            <a:r>
              <a:rPr lang="en-US" sz="800" dirty="0"/>
              <a:t>. Performance assessment is where the performance of the processes, practices, and procedures are assessed for their effectiveness, successes, and failures at the project and program levels.</a:t>
            </a:r>
          </a:p>
          <a:p>
            <a:pPr eaLnBrk="1" hangingPunct="1"/>
            <a:r>
              <a:rPr lang="en-US" sz="800" dirty="0"/>
              <a:t>What items do we</a:t>
            </a:r>
            <a:r>
              <a:rPr lang="en-US" sz="800" baseline="0" dirty="0"/>
              <a:t> measure do determine work zone performance?</a:t>
            </a:r>
            <a:endParaRPr lang="en-US" sz="800" dirty="0"/>
          </a:p>
          <a:p>
            <a:pPr eaLnBrk="1" hangingPunct="1"/>
            <a:r>
              <a:rPr lang="en-US" sz="800" b="1" dirty="0"/>
              <a:t>Work Zone Safety Performance</a:t>
            </a:r>
            <a:r>
              <a:rPr lang="en-US" sz="800" dirty="0"/>
              <a:t>. This aspect of work zone performance addresses both traffic and worker safety. Measures are typically obtained over/during a period of time.</a:t>
            </a:r>
          </a:p>
          <a:p>
            <a:pPr eaLnBrk="1" hangingPunct="1"/>
            <a:r>
              <a:rPr lang="en-US" sz="800" b="1" dirty="0"/>
              <a:t>Work Zone Mobility Performance</a:t>
            </a:r>
            <a:r>
              <a:rPr lang="en-US" sz="800" dirty="0"/>
              <a:t>. This aspect of work zone performance provides a representation of the ease, convenience, and efficiency of the transportation system through, in, and around the work zone. Specifically, work zone mobility pertains to moving road users smoothly through or around a work zone area with a minimum delay compared to baseline travel when no work zone is present. </a:t>
            </a:r>
            <a:r>
              <a:rPr lang="en-US" sz="800" b="1" dirty="0"/>
              <a:t>Construction Efficiency and Effectiveness</a:t>
            </a:r>
            <a:r>
              <a:rPr lang="en-US" sz="800" dirty="0"/>
              <a:t>. This aspect of work zone performance provides an assessment of the efficiency and the effectiveness of the actual construction project itself. Even though the efficiency and effectiveness of construction may seem like an unrelated aspect, it is key to the safety and mobility performance of work zones. For example, project delays cause the impacts of the work zones to last longer, and poor quality work require repetitive fixes and repairs at a later stage.</a:t>
            </a:r>
          </a:p>
          <a:p>
            <a:pPr eaLnBrk="1" hangingPunct="1"/>
            <a:r>
              <a:rPr lang="en-US" sz="800" b="1" dirty="0"/>
              <a:t>Public Perception</a:t>
            </a:r>
            <a:r>
              <a:rPr lang="en-US" sz="800" dirty="0"/>
              <a:t>. This aspect of work zone performance provides an indication of what the traveling public feels about the performance and impacts of work zones. In spite of the best possible work zone designs and management strategies used, negative public perception about a project may damage the image of a transportation agency, perhaps even resulting in project stoppage. Public perception data can be collected before, during, and after the implementation of road projects. Documentation of public input may yield information that may be useful for implementing work zone designs and strategies that resonate with what the public wants. Public perception data may be collected through surveys (telephone, Internet, roadside), focus groups, and public meetings. We will look at safety and mobility in more detail.</a:t>
            </a:r>
          </a:p>
          <a:p>
            <a:pPr eaLnBrk="1" hangingPunct="1">
              <a:lnSpc>
                <a:spcPct val="80000"/>
              </a:lnSpc>
            </a:pPr>
            <a:r>
              <a:rPr lang="en-US" sz="800" b="1" dirty="0"/>
              <a:t>Interactions: </a:t>
            </a:r>
            <a:r>
              <a:rPr lang="en-US" sz="800" dirty="0"/>
              <a:t>None.</a:t>
            </a:r>
          </a:p>
          <a:p>
            <a:pPr eaLnBrk="1" hangingPunct="1"/>
            <a:r>
              <a:rPr lang="en-US" sz="800" b="1" dirty="0"/>
              <a:t>Notes: </a:t>
            </a:r>
            <a:r>
              <a:rPr lang="en-US" sz="800" dirty="0"/>
              <a:t>None</a:t>
            </a:r>
          </a:p>
          <a:p>
            <a:endParaRPr lang="en-US" sz="800" dirty="0"/>
          </a:p>
        </p:txBody>
      </p:sp>
    </p:spTree>
    <p:extLst>
      <p:ext uri="{BB962C8B-B14F-4D97-AF65-F5344CB8AC3E}">
        <p14:creationId xmlns:p14="http://schemas.microsoft.com/office/powerpoint/2010/main" val="82206965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Safety and Mobility. (</a:t>
            </a:r>
            <a:r>
              <a:rPr lang="en-US" baseline="0" dirty="0"/>
              <a:t> A good place to discuss what counts as a work zone fatality.)</a:t>
            </a:r>
            <a:endParaRPr lang="en-US" dirty="0"/>
          </a:p>
          <a:p>
            <a:pPr eaLnBrk="1" hangingPunct="1"/>
            <a:r>
              <a:rPr lang="en-US" sz="900" b="1" dirty="0"/>
              <a:t>Background Information:  </a:t>
            </a:r>
            <a:r>
              <a:rPr lang="en-US" sz="900" dirty="0"/>
              <a:t>What determines how we are going to measure safety in work zones? Your policy may be a determining factor. Does it have specific goals that you are trying to meet? </a:t>
            </a:r>
          </a:p>
          <a:p>
            <a:pPr eaLnBrk="1" hangingPunct="1"/>
            <a:r>
              <a:rPr lang="en-US" sz="900" dirty="0"/>
              <a:t>Regardless, tracking work zone fatalities is normally one of the measures that is used to determine how work zone safety is “working”. One of the reasons is that it provides a number to examine from year to year. Are there drawbacks to the number? More construction this year, type of construction, roadways under construction? This is a number that has meaning to most people. It can be tracked: sometimes very easily as crashes make the news, other times it is not quite so evident, as the fatality may occur days or even weeks after being transported to the hospital. A crash with numerous fatalities or a work zone with numerous crashes draws attention and can indicate a problem with the work zone setup or that the work zone needs better delineation.</a:t>
            </a:r>
          </a:p>
          <a:p>
            <a:pPr eaLnBrk="1" hangingPunct="1"/>
            <a:r>
              <a:rPr lang="en-US" sz="900" dirty="0"/>
              <a:t>Injuries are also hard to track. The injury may not be evident until days later.</a:t>
            </a:r>
          </a:p>
          <a:p>
            <a:pPr eaLnBrk="1" hangingPunct="1"/>
            <a:r>
              <a:rPr lang="en-US" sz="900" dirty="0"/>
              <a:t>How do we measure mobility impacts? Again this can be dependent on the work zone and mobility policy. Some policies may have limits on delay caused by the work zone and some may have limits on the length of queue caused by the work zone, or both.</a:t>
            </a:r>
          </a:p>
          <a:p>
            <a:pPr eaLnBrk="1" hangingPunct="1"/>
            <a:r>
              <a:rPr lang="en-US" sz="900" dirty="0"/>
              <a:t>During the preliminary engineering and design process mobility impacts are estimated. Construction provides the reality. Anticipated work zone impacts may be compared to the actual impacts in the field, observed or measured.</a:t>
            </a:r>
          </a:p>
          <a:p>
            <a:pPr eaLnBrk="1" hangingPunct="1"/>
            <a:r>
              <a:rPr lang="en-US" sz="900" dirty="0"/>
              <a:t>Mobility impact performance can be very dependent on how well the delay and queues for the project were estimated. </a:t>
            </a:r>
          </a:p>
          <a:p>
            <a:pPr eaLnBrk="1" hangingPunct="1"/>
            <a:r>
              <a:rPr lang="en-US" sz="900" b="1" dirty="0"/>
              <a:t>Process Reviews:</a:t>
            </a:r>
          </a:p>
          <a:p>
            <a:pPr eaLnBrk="1" hangingPunct="1"/>
            <a:r>
              <a:rPr lang="en-US" sz="900" dirty="0"/>
              <a:t>Process reviews provide general guidance on how well the work zones are being designed and implemented. A process review during construction provides insight as to how well standards and plans are being understood and could indicate changes to design and further training. A process review of design may indicate a lack of understanding of how construction interprets a design or standard.</a:t>
            </a:r>
          </a:p>
          <a:p>
            <a:r>
              <a:rPr lang="en-US" b="1" dirty="0"/>
              <a:t>Interactions: </a:t>
            </a:r>
            <a:r>
              <a:rPr lang="en-US"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16690476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Construction efficiency and Public perception</a:t>
            </a:r>
          </a:p>
          <a:p>
            <a:pPr eaLnBrk="1" hangingPunct="1"/>
            <a:r>
              <a:rPr lang="en-US" b="1" dirty="0"/>
              <a:t>Background Information: </a:t>
            </a:r>
            <a:r>
              <a:rPr lang="en-US" dirty="0"/>
              <a:t>Construction efficiency and effectiveness of work zone performance provides an assessment of the actual construction project itself. Even though the efficiency and effectiveness of construction may seem like an unrelated aspect, it is key to the safety and mobility performance of work zones. For example, project delays cause the impacts of the work zones to last longer, and poor quality work requires repetitive fixes and repairs at a later stage. </a:t>
            </a:r>
          </a:p>
          <a:p>
            <a:pPr eaLnBrk="1" hangingPunct="1"/>
            <a:endParaRPr lang="en-US" dirty="0"/>
          </a:p>
          <a:p>
            <a:pPr eaLnBrk="1" hangingPunct="1"/>
            <a:r>
              <a:rPr lang="en-US" dirty="0"/>
              <a:t>Public perception and satisfaction represents input from the general public including motorists, other roadway users, businesses, residents, neighborhood groups, etc.   This aspect of work zone performance provides an indication of what the traveling public feels about the performance and impacts of work zones. In spite of the best possible work zone designs and management strategies used, negative public perception about a project may damage the image of a transportation agency, perhaps even resulting in project stoppage. Public perception data can be collected before during and after the implementation of a project. Documentation of public input may yield information that may be useful for implementing work zone designs and strategies that resonate with what the public wants. Public perception data may be collected through surveys (telephone, internet, roadside), focus groups, and public meetings.</a:t>
            </a:r>
          </a:p>
          <a:p>
            <a:pPr eaLnBrk="1" hangingPunct="1"/>
            <a:endParaRPr lang="en-US" dirty="0"/>
          </a:p>
          <a:p>
            <a:r>
              <a:rPr lang="en-US" b="1" dirty="0"/>
              <a:t>Interactions: </a:t>
            </a:r>
            <a:r>
              <a:rPr lang="en-US"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129423865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discuss impacts assessments </a:t>
            </a:r>
          </a:p>
          <a:p>
            <a:r>
              <a:rPr lang="en-US" b="1" dirty="0"/>
              <a:t>Background Information: </a:t>
            </a:r>
            <a:r>
              <a:rPr lang="en-US" dirty="0"/>
              <a:t>The results of the impacts assessment guides the development of the TMP and helps in identifying strategies to mitigate negative impacts for particular projects. Impacts assessment and TMPs can also provide information to update Agency policies and procedures related to work zone safety and mobility</a:t>
            </a:r>
          </a:p>
          <a:p>
            <a:pPr eaLnBrk="1" hangingPunct="1"/>
            <a:endParaRPr lang="en-US" b="1" dirty="0"/>
          </a:p>
          <a:p>
            <a:pPr eaLnBrk="1" hangingPunct="1"/>
            <a:r>
              <a:rPr lang="en-US" b="1" dirty="0"/>
              <a:t>Interactions: 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385168694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discuss impacts assessments </a:t>
            </a:r>
          </a:p>
          <a:p>
            <a:r>
              <a:rPr lang="en-US" b="1" dirty="0"/>
              <a:t>Background Information: </a:t>
            </a:r>
            <a:r>
              <a:rPr lang="en-US" dirty="0"/>
              <a:t>To review what we learned in this module, work zone impacts assessment enables better and earlier identification and understanding of potential impacts and consideration of those impacts throughout project development –from project scoping and alternatives analysis through the selection of TMP strategies and implementation during construction.</a:t>
            </a:r>
          </a:p>
          <a:p>
            <a:r>
              <a:rPr lang="en-US" dirty="0"/>
              <a:t>Having a good understanding of impacts from the early stages of a project will yield a more accurate project cost estimate and enables the Agency to assign resources more effectively.</a:t>
            </a:r>
          </a:p>
          <a:p>
            <a:endParaRPr lang="en-US" b="1" dirty="0"/>
          </a:p>
          <a:p>
            <a:pPr eaLnBrk="1" hangingPunct="1"/>
            <a:r>
              <a:rPr lang="en-US" b="1" dirty="0"/>
              <a:t>Interactions: 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30997750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Review and discuss impact assessments</a:t>
            </a:r>
          </a:p>
          <a:p>
            <a:pPr eaLnBrk="1" hangingPunct="1"/>
            <a:r>
              <a:rPr lang="en-US" b="1" dirty="0"/>
              <a:t>Background Information: </a:t>
            </a:r>
            <a:r>
              <a:rPr lang="en-US" dirty="0"/>
              <a:t>Review questions</a:t>
            </a:r>
          </a:p>
          <a:p>
            <a:r>
              <a:rPr lang="en-US" b="1" dirty="0"/>
              <a:t>Interactions: </a:t>
            </a:r>
            <a:r>
              <a:rPr lang="en-US"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95809246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ide Image Placeholder 1"/>
          <p:cNvSpPr>
            <a:spLocks noGrp="1" noRot="1" noChangeAspect="1" noTextEdit="1"/>
          </p:cNvSpPr>
          <p:nvPr>
            <p:ph type="sldImg"/>
          </p:nvPr>
        </p:nvSpPr>
        <p:spPr bwMode="auto">
          <a:noFill/>
          <a:ln>
            <a:solidFill>
              <a:srgbClr val="000000"/>
            </a:solidFill>
            <a:miter lim="800000"/>
            <a:headEnd/>
            <a:tailEnd/>
          </a:ln>
        </p:spPr>
      </p:sp>
      <p:sp>
        <p:nvSpPr>
          <p:cNvPr id="292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Questions</a:t>
            </a:r>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dirty="0"/>
              <a:t>Let’s take your questions.</a:t>
            </a:r>
            <a:endParaRPr lang="en-US" b="1" dirty="0"/>
          </a:p>
          <a:p>
            <a:pPr eaLnBrk="1" hangingPunct="1"/>
            <a:r>
              <a:rPr lang="en-US" b="1" dirty="0"/>
              <a:t>Suggested Questions: </a:t>
            </a:r>
            <a:r>
              <a:rPr lang="en-US" b="0" dirty="0"/>
              <a:t>Any questions before we move to the next module?</a:t>
            </a:r>
          </a:p>
          <a:p>
            <a:pPr eaLnBrk="1" hangingPunct="1"/>
            <a:r>
              <a:rPr lang="en-US" b="1" dirty="0"/>
              <a:t>Additional Information: </a:t>
            </a:r>
            <a:r>
              <a:rPr lang="en-US" dirty="0"/>
              <a:t>None</a:t>
            </a:r>
            <a:endParaRPr lang="en-US" b="1" dirty="0"/>
          </a:p>
          <a:p>
            <a:pPr eaLnBrk="1" hangingPunct="1"/>
            <a:r>
              <a:rPr lang="en-US" b="1" dirty="0"/>
              <a:t>Possible Problems: </a:t>
            </a:r>
            <a:r>
              <a:rPr lang="en-US" b="0" dirty="0"/>
              <a:t>If no questions, you may want to ask your own.</a:t>
            </a:r>
          </a:p>
          <a:p>
            <a:endParaRPr lang="en-US" dirty="0"/>
          </a:p>
        </p:txBody>
      </p:sp>
      <p:sp>
        <p:nvSpPr>
          <p:cNvPr id="108548" name="Slide Number Placeholder 3"/>
          <p:cNvSpPr>
            <a:spLocks noGrp="1"/>
          </p:cNvSpPr>
          <p:nvPr>
            <p:ph type="sldNum" sz="quarter" idx="5"/>
          </p:nvPr>
        </p:nvSpPr>
        <p:spPr bwMode="auto">
          <a:ln>
            <a:miter lim="800000"/>
            <a:headEnd/>
            <a:tailEnd/>
          </a:ln>
        </p:spPr>
        <p:txBody>
          <a:bodyPr/>
          <a:lstStyle/>
          <a:p>
            <a:pPr>
              <a:defRPr/>
            </a:pPr>
            <a:fld id="{F73E7F64-9528-4068-BB5B-24DF576B05AE}" type="slidenum">
              <a:rPr lang="en-US"/>
              <a:pPr>
                <a:defRPr/>
              </a:pPr>
              <a:t>39</a:t>
            </a:fld>
            <a:endParaRPr lang="en-US" dirty="0"/>
          </a:p>
        </p:txBody>
      </p:sp>
    </p:spTree>
    <p:extLst>
      <p:ext uri="{BB962C8B-B14F-4D97-AF65-F5344CB8AC3E}">
        <p14:creationId xmlns:p14="http://schemas.microsoft.com/office/powerpoint/2010/main" val="6411038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b="0" dirty="0"/>
              <a:t>Discuss the goal</a:t>
            </a:r>
            <a:endParaRPr lang="en-US" b="0" baseline="0" dirty="0"/>
          </a:p>
          <a:p>
            <a:pPr eaLnBrk="1" hangingPunct="1"/>
            <a:r>
              <a:rPr lang="en-US" b="1" dirty="0"/>
              <a:t>Background Information: </a:t>
            </a:r>
            <a:r>
              <a:rPr lang="en-US" b="0" baseline="0" dirty="0"/>
              <a:t>The goal of a work zone impacts assessment is twofold: keep impacts to an acceptable level, and to protect the agency from unanticipated challenges that will affect the community, businesses, and other stakeholders.</a:t>
            </a:r>
            <a:endParaRPr lang="en-US" b="1" dirty="0"/>
          </a:p>
          <a:p>
            <a:pPr eaLnBrk="1" hangingPunct="1"/>
            <a:r>
              <a:rPr lang="en-US" b="1" dirty="0"/>
              <a:t>  </a:t>
            </a:r>
            <a:r>
              <a:rPr lang="en-US" dirty="0"/>
              <a:t>A good impacts assessment will consider potential</a:t>
            </a:r>
            <a:r>
              <a:rPr lang="en-US" baseline="0" dirty="0"/>
              <a:t> impacts due to the work zone from the early stages of the project and will develop appropriate strategies to mitigate those impacts, or at least keep them within the Agency’s thresholds.</a:t>
            </a:r>
          </a:p>
          <a:p>
            <a:pPr eaLnBrk="1" hangingPunct="1"/>
            <a:r>
              <a:rPr lang="en-US" baseline="0" dirty="0"/>
              <a:t>  It will also keep the agency from being surprised by unexpected traffic issues after the project is underway. Unexpected traffic issues can put the agency in the news in undesirable ways, and are usually more difficult to fix once the project is underway.</a:t>
            </a:r>
          </a:p>
          <a:p>
            <a:pPr defTabSz="940460">
              <a:defRPr/>
            </a:pPr>
            <a:r>
              <a:rPr lang="en-US" b="1" dirty="0"/>
              <a:t>Interactions: </a:t>
            </a:r>
            <a:r>
              <a:rPr lang="en-US" b="0" dirty="0"/>
              <a:t>What</a:t>
            </a:r>
            <a:r>
              <a:rPr lang="en-US" b="0" baseline="0" dirty="0"/>
              <a:t> determines if the impacts are acceptable or unacceptable?  ---  Agency's Policy!</a:t>
            </a:r>
            <a:endParaRPr lang="en-US" b="0" dirty="0"/>
          </a:p>
          <a:p>
            <a:endParaRPr lang="en-US" b="0" dirty="0"/>
          </a:p>
          <a:p>
            <a:pPr eaLnBrk="1" hangingPunct="1"/>
            <a:r>
              <a:rPr lang="en-US" b="1" dirty="0"/>
              <a:t>Notes: </a:t>
            </a:r>
            <a:r>
              <a:rPr lang="en-US" dirty="0"/>
              <a:t>None</a:t>
            </a:r>
          </a:p>
          <a:p>
            <a:endParaRPr lang="en-US" dirty="0"/>
          </a:p>
          <a:p>
            <a:endParaRPr lang="en-US" dirty="0"/>
          </a:p>
        </p:txBody>
      </p:sp>
    </p:spTree>
    <p:extLst>
      <p:ext uri="{BB962C8B-B14F-4D97-AF65-F5344CB8AC3E}">
        <p14:creationId xmlns:p14="http://schemas.microsoft.com/office/powerpoint/2010/main" val="218493662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b="0" dirty="0"/>
              <a:t>Introduce exercise</a:t>
            </a:r>
          </a:p>
          <a:p>
            <a:r>
              <a:rPr lang="en-US" b="1" dirty="0"/>
              <a:t>Background Information: </a:t>
            </a:r>
            <a:r>
              <a:rPr lang="en-US" dirty="0"/>
              <a:t>A transportation agency is planning to rehabilitate an approximately 0.81-mile section (southbound only) of the I-5 Freeway from W. Delta Park to N. Lombard Street (see figure below). I-5 is a designated north-south major freight route, within the Functional Classification of Urban Principal Arterial – Interstate. I-5 currently has three northbound travel lanes and two southbound travel lanes through the project area. This section of I-5 is access-controlled and has local street/highway access only through the freeway on-off ramp system. </a:t>
            </a:r>
          </a:p>
          <a:p>
            <a:r>
              <a:rPr lang="en-US" dirty="0"/>
              <a:t>The two-lane southbound section creates a traffic bottleneck that results in congestion and safety problems. This section of I-5 also has substandard shoulders, medians, and acceleration lanes. The proposed improvements (southbound only) would provide a three-lane section for southbound direction with standard shoulders, median, and acceleration lanes. Traffic volumes along the I-5 corridor in the vicinity of the project are over capacity with 55,000 ADT per day in the southbound direction. Heavy vehicles account for 7% of the traffic. </a:t>
            </a:r>
          </a:p>
          <a:p>
            <a:r>
              <a:rPr lang="en-US" b="1" dirty="0"/>
              <a:t>Interactions: </a:t>
            </a:r>
            <a:r>
              <a:rPr lang="en-US"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95955469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Corridor Rehabilitation</a:t>
            </a:r>
          </a:p>
          <a:p>
            <a:r>
              <a:rPr lang="en-US" b="1" dirty="0"/>
              <a:t>Background Information: </a:t>
            </a:r>
            <a:r>
              <a:rPr lang="en-US" dirty="0"/>
              <a:t>A transportation agency is planning to rehabilitate an approximately 0.81-mile section (southbound only) of the I-5 Freeway from W. Delta Park to N. Lombard Street (see figure below). I-5 is a designated north-south major freight route, within the Functional Classification of Urban Principal Arterial – Interstate. I-5 currently has three northbound travel lanes and two southbound travel lanes through the project area. This section of I-5 is access-controlled and has local street/highway access only through the freeway on-off ramp system. </a:t>
            </a:r>
          </a:p>
          <a:p>
            <a:r>
              <a:rPr lang="en-US" dirty="0"/>
              <a:t>The two-lane southbound section creates a traffic bottleneck that results in congestion and safety problems. This section of I-5 also has substandard shoulders, medians, and acceleration lanes. The proposed improvements (southbound only) would provide a three-lane section for southbound direction with standard shoulders, median, and acceleration lanes. Traffic volumes along the I-5 corridor in the vicinity of the project are over capacity with 55,000 ADT per day in the southbound direction. Heavy vehicles account for 7% of the traffic. </a:t>
            </a:r>
          </a:p>
          <a:p>
            <a:endParaRPr lang="en-US" dirty="0"/>
          </a:p>
          <a:p>
            <a:r>
              <a:rPr lang="en-US" b="1" dirty="0"/>
              <a:t>Interactions: </a:t>
            </a:r>
            <a:r>
              <a:rPr lang="en-US" dirty="0"/>
              <a:t>Discuss answers</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134156581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900" b="1" dirty="0"/>
              <a:t>Key Message: </a:t>
            </a:r>
            <a:r>
              <a:rPr lang="en-US" sz="900" dirty="0"/>
              <a:t>Corridor Rehabilitation</a:t>
            </a:r>
          </a:p>
          <a:p>
            <a:r>
              <a:rPr lang="en-US" sz="800" b="1" dirty="0"/>
              <a:t>Background Information: </a:t>
            </a:r>
            <a:endParaRPr lang="en-US" sz="800" dirty="0"/>
          </a:p>
          <a:p>
            <a:r>
              <a:rPr lang="en-US" sz="800" dirty="0"/>
              <a:t>1. Traffic control alternatives to consider include: </a:t>
            </a:r>
          </a:p>
          <a:p>
            <a:r>
              <a:rPr lang="en-US" sz="800" dirty="0"/>
              <a:t>Weekend/ off peak lane closures – have less traffic impacts. However, they may extend project duration. </a:t>
            </a:r>
          </a:p>
          <a:p>
            <a:r>
              <a:rPr lang="en-US" sz="800" dirty="0"/>
              <a:t>Nighttime-only lane closures – maintain normal capacity during the day and have less traffic impacts. However, this type of closure is more costly for labor and may extend project duration. There may also be project lighting issues. </a:t>
            </a:r>
          </a:p>
          <a:p>
            <a:r>
              <a:rPr lang="en-US" sz="800" dirty="0"/>
              <a:t>Continuous 24/7 lane closures, and detour existing southbound I-5 traffic to other routes – faster construction, reduces the need to set up and take down traffic control, safer for workers, and can provide more work space. This option may have the largest impact to traffic. </a:t>
            </a:r>
          </a:p>
          <a:p>
            <a:r>
              <a:rPr lang="en-US" sz="800" dirty="0"/>
              <a:t>Part-width construction (reduced lane widths to maintain number of lanes) – easier design, detours may not be needed, and less delays. The option may take longer to construct and have possible safety impacts from narrowed lanes. </a:t>
            </a:r>
          </a:p>
          <a:p>
            <a:r>
              <a:rPr lang="en-US" sz="800" dirty="0"/>
              <a:t>2. Selecting a work zone alternative depends on many factors, such as: </a:t>
            </a:r>
          </a:p>
          <a:p>
            <a:r>
              <a:rPr lang="en-US" sz="800" dirty="0"/>
              <a:t>Ability to meet thresholds described in the state/agency work zone policy guidelines, </a:t>
            </a:r>
          </a:p>
          <a:p>
            <a:r>
              <a:rPr lang="en-US" sz="800" dirty="0"/>
              <a:t>Ability to maintain access to surrounding streets, </a:t>
            </a:r>
          </a:p>
          <a:p>
            <a:r>
              <a:rPr lang="en-US" sz="800" dirty="0"/>
              <a:t>Impacts on pedestrian and bicycle facilities, </a:t>
            </a:r>
          </a:p>
          <a:p>
            <a:r>
              <a:rPr lang="en-US" sz="800" dirty="0"/>
              <a:t>Impacts to transit and other public transportation options, </a:t>
            </a:r>
          </a:p>
          <a:p>
            <a:r>
              <a:rPr lang="en-US" sz="800" dirty="0"/>
              <a:t>Duration of the project, </a:t>
            </a:r>
          </a:p>
          <a:p>
            <a:r>
              <a:rPr lang="en-US" sz="800" dirty="0"/>
              <a:t>Utilities affected, </a:t>
            </a:r>
          </a:p>
          <a:p>
            <a:r>
              <a:rPr lang="en-US" sz="800" dirty="0"/>
              <a:t>Impacts on emergency services (fire, ambulance, police, hospitals), </a:t>
            </a:r>
          </a:p>
          <a:p>
            <a:r>
              <a:rPr lang="en-US" sz="800" dirty="0"/>
              <a:t>Safety impacts, </a:t>
            </a:r>
          </a:p>
          <a:p>
            <a:r>
              <a:rPr lang="en-US" sz="800" dirty="0"/>
              <a:t>Total road user cost (e.g., user delay), and </a:t>
            </a:r>
          </a:p>
          <a:p>
            <a:r>
              <a:rPr lang="en-US" sz="800" dirty="0"/>
              <a:t>Total cost for work zone management strategies (TTC, TO, &amp; PI&amp;O). </a:t>
            </a:r>
          </a:p>
          <a:p>
            <a:r>
              <a:rPr lang="en-US" sz="800" dirty="0"/>
              <a:t>3. No, the following necessary information is not provided </a:t>
            </a:r>
          </a:p>
          <a:p>
            <a:r>
              <a:rPr lang="en-US" sz="800" dirty="0"/>
              <a:t>Adequate operational data, </a:t>
            </a:r>
          </a:p>
          <a:p>
            <a:r>
              <a:rPr lang="en-US" sz="800" dirty="0"/>
              <a:t>Information on lane closure restrictions, </a:t>
            </a:r>
          </a:p>
          <a:p>
            <a:r>
              <a:rPr lang="en-US" sz="800" dirty="0"/>
              <a:t>Traffic and roadway characteristics of the surrounding street network, </a:t>
            </a:r>
          </a:p>
          <a:p>
            <a:r>
              <a:rPr lang="en-US" sz="800" dirty="0"/>
              <a:t>Land use characteristics, </a:t>
            </a:r>
          </a:p>
          <a:p>
            <a:r>
              <a:rPr lang="en-US" sz="800" dirty="0"/>
              <a:t>Any major facilities or traffic sources nearby (e.g., hospitals, stadiums), </a:t>
            </a:r>
          </a:p>
          <a:p>
            <a:r>
              <a:rPr lang="en-US" sz="800" dirty="0"/>
              <a:t>Pedestrian, bicycle, and transit facilities information, and </a:t>
            </a:r>
          </a:p>
          <a:p>
            <a:r>
              <a:rPr lang="en-US" sz="800" dirty="0"/>
              <a:t>Crash data.</a:t>
            </a:r>
          </a:p>
          <a:p>
            <a:r>
              <a:rPr lang="en-US" sz="900" b="1" dirty="0"/>
              <a:t>Interactions: </a:t>
            </a:r>
            <a:r>
              <a:rPr lang="en-US" sz="900" dirty="0"/>
              <a:t>Discuss answers</a:t>
            </a:r>
          </a:p>
          <a:p>
            <a:pPr eaLnBrk="1" hangingPunct="1"/>
            <a:r>
              <a:rPr lang="en-US" sz="900" b="1" dirty="0"/>
              <a:t>Notes: </a:t>
            </a:r>
            <a:r>
              <a:rPr lang="en-US" sz="900" dirty="0"/>
              <a:t>None.</a:t>
            </a:r>
          </a:p>
          <a:p>
            <a:endParaRPr lang="en-US" sz="900" dirty="0"/>
          </a:p>
        </p:txBody>
      </p:sp>
    </p:spTree>
    <p:extLst>
      <p:ext uri="{BB962C8B-B14F-4D97-AF65-F5344CB8AC3E}">
        <p14:creationId xmlns:p14="http://schemas.microsoft.com/office/powerpoint/2010/main" val="37289029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ide Image Placeholder 1"/>
          <p:cNvSpPr>
            <a:spLocks noGrp="1" noRot="1" noChangeAspect="1" noTextEdit="1"/>
          </p:cNvSpPr>
          <p:nvPr>
            <p:ph type="sldImg"/>
          </p:nvPr>
        </p:nvSpPr>
        <p:spPr bwMode="auto">
          <a:noFill/>
          <a:ln>
            <a:solidFill>
              <a:srgbClr val="000000"/>
            </a:solidFill>
            <a:miter lim="800000"/>
            <a:headEnd/>
            <a:tailEnd/>
          </a:ln>
        </p:spPr>
      </p:sp>
      <p:sp>
        <p:nvSpPr>
          <p:cNvPr id="292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b="1" dirty="0"/>
              <a:t>Key Message: </a:t>
            </a:r>
            <a:r>
              <a:rPr lang="en-US" dirty="0"/>
              <a:t>Questions</a:t>
            </a:r>
          </a:p>
          <a:p>
            <a:pPr eaLnBrk="1" hangingPunct="1"/>
            <a:r>
              <a:rPr lang="en-US" b="1" dirty="0"/>
              <a:t>Est. Presentation Time: </a:t>
            </a:r>
            <a:r>
              <a:rPr lang="en-US" dirty="0"/>
              <a:t>Less than 1 minute(s)</a:t>
            </a:r>
            <a:endParaRPr lang="en-US" b="1" dirty="0"/>
          </a:p>
          <a:p>
            <a:pPr eaLnBrk="1" hangingPunct="1"/>
            <a:r>
              <a:rPr lang="en-US" b="1" dirty="0"/>
              <a:t>Explanation of Cues/Builds: </a:t>
            </a:r>
            <a:r>
              <a:rPr lang="en-US" dirty="0"/>
              <a:t>None</a:t>
            </a:r>
          </a:p>
          <a:p>
            <a:pPr eaLnBrk="1" hangingPunct="1"/>
            <a:r>
              <a:rPr lang="en-US" b="1" dirty="0"/>
              <a:t>Suggested Comments: </a:t>
            </a:r>
            <a:r>
              <a:rPr lang="en-US" dirty="0"/>
              <a:t>Let’s take your questions.</a:t>
            </a:r>
            <a:endParaRPr lang="en-US" b="1" dirty="0"/>
          </a:p>
          <a:p>
            <a:pPr eaLnBrk="1" hangingPunct="1"/>
            <a:r>
              <a:rPr lang="en-US" b="1" dirty="0"/>
              <a:t>Suggested Questions: </a:t>
            </a:r>
            <a:r>
              <a:rPr lang="en-US" b="0" dirty="0"/>
              <a:t>Any questions before we move to the next module?</a:t>
            </a:r>
          </a:p>
          <a:p>
            <a:pPr eaLnBrk="1" hangingPunct="1"/>
            <a:r>
              <a:rPr lang="en-US" b="1" dirty="0"/>
              <a:t>Additional Information: </a:t>
            </a:r>
            <a:r>
              <a:rPr lang="en-US" dirty="0"/>
              <a:t>None</a:t>
            </a:r>
            <a:endParaRPr lang="en-US" b="1" dirty="0"/>
          </a:p>
          <a:p>
            <a:pPr eaLnBrk="1" hangingPunct="1"/>
            <a:r>
              <a:rPr lang="en-US" b="1" dirty="0"/>
              <a:t>Possible Problems: </a:t>
            </a:r>
            <a:r>
              <a:rPr lang="en-US" b="0" dirty="0"/>
              <a:t>If no questions, you may want to ask your own.</a:t>
            </a:r>
          </a:p>
          <a:p>
            <a:endParaRPr lang="en-US" dirty="0"/>
          </a:p>
        </p:txBody>
      </p:sp>
      <p:sp>
        <p:nvSpPr>
          <p:cNvPr id="108548" name="Slide Number Placeholder 3"/>
          <p:cNvSpPr>
            <a:spLocks noGrp="1"/>
          </p:cNvSpPr>
          <p:nvPr>
            <p:ph type="sldNum" sz="quarter" idx="5"/>
          </p:nvPr>
        </p:nvSpPr>
        <p:spPr bwMode="auto">
          <a:ln>
            <a:miter lim="800000"/>
            <a:headEnd/>
            <a:tailEnd/>
          </a:ln>
        </p:spPr>
        <p:txBody>
          <a:bodyPr/>
          <a:lstStyle/>
          <a:p>
            <a:pPr>
              <a:defRPr/>
            </a:pPr>
            <a:fld id="{F73E7F64-9528-4068-BB5B-24DF576B05AE}" type="slidenum">
              <a:rPr lang="en-US"/>
              <a:pPr>
                <a:defRPr/>
              </a:pPr>
              <a:t>43</a:t>
            </a:fld>
            <a:endParaRPr lang="en-US" dirty="0"/>
          </a:p>
        </p:txBody>
      </p:sp>
    </p:spTree>
    <p:extLst>
      <p:ext uri="{BB962C8B-B14F-4D97-AF65-F5344CB8AC3E}">
        <p14:creationId xmlns:p14="http://schemas.microsoft.com/office/powerpoint/2010/main" val="39521523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a:t>
            </a:r>
            <a:r>
              <a:rPr lang="en-US" b="1" baseline="0" dirty="0"/>
              <a:t> </a:t>
            </a:r>
            <a:r>
              <a:rPr lang="en-US" b="0" baseline="0" dirty="0"/>
              <a:t>Outline of the assessment process.</a:t>
            </a:r>
          </a:p>
          <a:p>
            <a:r>
              <a:rPr lang="en-US" b="1" dirty="0"/>
              <a:t>Background Information: </a:t>
            </a:r>
            <a:r>
              <a:rPr lang="en-US" b="0" dirty="0"/>
              <a:t>A </a:t>
            </a:r>
            <a:r>
              <a:rPr lang="en-US" dirty="0"/>
              <a:t>work zone impacts assessment</a:t>
            </a:r>
            <a:r>
              <a:rPr lang="en-US" baseline="0" dirty="0"/>
              <a:t> </a:t>
            </a:r>
            <a:r>
              <a:rPr lang="en-US" dirty="0"/>
              <a:t>constitutes</a:t>
            </a:r>
            <a:r>
              <a:rPr lang="en-US" baseline="0" dirty="0"/>
              <a:t> examining </a:t>
            </a:r>
            <a:r>
              <a:rPr lang="en-US" dirty="0"/>
              <a:t>the likely WZ impacts and developing appropriate work zone</a:t>
            </a:r>
            <a:r>
              <a:rPr lang="en-US" baseline="0" dirty="0"/>
              <a:t> </a:t>
            </a:r>
            <a:r>
              <a:rPr lang="en-US" dirty="0"/>
              <a:t>transportation management plans (TMPs) during project development and delivery. </a:t>
            </a:r>
          </a:p>
          <a:p>
            <a:pPr marL="176336" indent="-176336">
              <a:buFont typeface="Arial" panose="020B0604020202020204" pitchFamily="34" charset="0"/>
              <a:buChar char="•"/>
            </a:pPr>
            <a:r>
              <a:rPr lang="en-US" dirty="0"/>
              <a:t>If the impacts are acceptable, the TMP may only contain the temporary traffic control plan. This is a very basic TMP. </a:t>
            </a:r>
          </a:p>
          <a:p>
            <a:pPr marL="176336" indent="-176336">
              <a:buFont typeface="Arial" panose="020B0604020202020204" pitchFamily="34" charset="0"/>
              <a:buChar char="•"/>
            </a:pPr>
            <a:r>
              <a:rPr lang="en-US" dirty="0"/>
              <a:t>When the identified impacts are unacceptable,</a:t>
            </a:r>
            <a:r>
              <a:rPr lang="en-US" baseline="0" dirty="0"/>
              <a:t> or exceed the agency’s thresholds, the design team needs to take additional steps to manage these negative impacts.</a:t>
            </a:r>
            <a:endParaRPr lang="en-US" dirty="0"/>
          </a:p>
          <a:p>
            <a:r>
              <a:rPr lang="en-US" b="1" dirty="0"/>
              <a:t>Interactions: </a:t>
            </a:r>
            <a:r>
              <a:rPr lang="en-US" b="0" dirty="0"/>
              <a:t>What</a:t>
            </a:r>
            <a:r>
              <a:rPr lang="en-US" b="0" baseline="0" dirty="0"/>
              <a:t> determines if the impacts are acceptable or unacceptable?  ---  Agency’s Policy!</a:t>
            </a:r>
            <a:endParaRPr lang="en-US" b="0" dirty="0"/>
          </a:p>
          <a:p>
            <a:pPr eaLnBrk="1" hangingPunct="1"/>
            <a:r>
              <a:rPr lang="en-US" b="1" dirty="0"/>
              <a:t>Notes: </a:t>
            </a:r>
            <a:r>
              <a:rPr lang="en-US" dirty="0"/>
              <a:t>None</a:t>
            </a:r>
          </a:p>
          <a:p>
            <a:endParaRPr lang="en-US" dirty="0"/>
          </a:p>
          <a:p>
            <a:endParaRPr lang="en-US" dirty="0"/>
          </a:p>
        </p:txBody>
      </p:sp>
    </p:spTree>
    <p:extLst>
      <p:ext uri="{BB962C8B-B14F-4D97-AF65-F5344CB8AC3E}">
        <p14:creationId xmlns:p14="http://schemas.microsoft.com/office/powerpoint/2010/main" val="39277998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a:t>
            </a:r>
            <a:r>
              <a:rPr lang="en-US" b="1" baseline="0" dirty="0"/>
              <a:t> </a:t>
            </a:r>
            <a:r>
              <a:rPr lang="en-US" b="0" baseline="0" dirty="0"/>
              <a:t>Introduce next section</a:t>
            </a:r>
          </a:p>
          <a:p>
            <a:pPr eaLnBrk="1" hangingPunct="1"/>
            <a:r>
              <a:rPr lang="en-US" b="1" dirty="0"/>
              <a:t>Background Information: </a:t>
            </a:r>
            <a:r>
              <a:rPr lang="en-US" b="0" dirty="0"/>
              <a:t>this section</a:t>
            </a:r>
            <a:r>
              <a:rPr lang="en-US" b="0" baseline="0" dirty="0"/>
              <a:t> will discuss the types of impacts and then examine who and what is affected.</a:t>
            </a:r>
            <a:endParaRPr lang="en-US" baseline="0" dirty="0"/>
          </a:p>
          <a:p>
            <a:r>
              <a:rPr lang="en-US" b="1" dirty="0"/>
              <a:t>Interactions: </a:t>
            </a:r>
            <a:r>
              <a:rPr lang="en-US" b="0" dirty="0"/>
              <a:t>None.</a:t>
            </a:r>
          </a:p>
          <a:p>
            <a:pPr eaLnBrk="1" hangingPunct="1"/>
            <a:r>
              <a:rPr lang="en-US" b="1" dirty="0"/>
              <a:t>Notes: </a:t>
            </a:r>
            <a:r>
              <a:rPr lang="en-US" dirty="0"/>
              <a:t>None</a:t>
            </a:r>
          </a:p>
          <a:p>
            <a:endParaRPr lang="en-US" dirty="0"/>
          </a:p>
          <a:p>
            <a:endParaRPr lang="en-US" dirty="0"/>
          </a:p>
        </p:txBody>
      </p:sp>
    </p:spTree>
    <p:extLst>
      <p:ext uri="{BB962C8B-B14F-4D97-AF65-F5344CB8AC3E}">
        <p14:creationId xmlns:p14="http://schemas.microsoft.com/office/powerpoint/2010/main" val="33274903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b="0" dirty="0"/>
              <a:t>These are the kinds of data a</a:t>
            </a:r>
            <a:r>
              <a:rPr lang="en-US" b="0" baseline="0" dirty="0"/>
              <a:t>n assessment looks at</a:t>
            </a:r>
            <a:r>
              <a:rPr lang="en-US" b="0" dirty="0"/>
              <a:t>.</a:t>
            </a:r>
          </a:p>
          <a:p>
            <a:pPr eaLnBrk="1" hangingPunct="1"/>
            <a:r>
              <a:rPr lang="en-US" b="1" dirty="0"/>
              <a:t>Background Information: </a:t>
            </a:r>
            <a:r>
              <a:rPr lang="en-US" b="0" dirty="0"/>
              <a:t>By taking a high-level view of all the potential impacts a work zone operation can have, we can better plan how to mitigate those effects and reach out to stakeholder groups to improve communication with them during the construction process, so that agencies can be quickly made aware of any unanticipated</a:t>
            </a:r>
            <a:r>
              <a:rPr lang="en-US" b="0" baseline="0" dirty="0"/>
              <a:t> impacts that result from the construction operation</a:t>
            </a:r>
            <a:r>
              <a:rPr lang="en-US" b="0" dirty="0"/>
              <a:t>.</a:t>
            </a:r>
          </a:p>
          <a:p>
            <a:pPr eaLnBrk="1" hangingPunct="1"/>
            <a:endParaRPr lang="en-US" b="0" dirty="0"/>
          </a:p>
          <a:p>
            <a:r>
              <a:rPr lang="en-US" dirty="0"/>
              <a:t>Work zones can cause a variety of impacts that affect different stakeholders. </a:t>
            </a:r>
          </a:p>
          <a:p>
            <a:r>
              <a:rPr lang="en-US" dirty="0"/>
              <a:t>Worker safety is critical since workers are subject to the direct dangers of moving traffic. </a:t>
            </a:r>
          </a:p>
          <a:p>
            <a:r>
              <a:rPr lang="en-US" dirty="0"/>
              <a:t>Motorist safety is critical as drivers are subjected to unfamiliar driving conditions in work zones. Work zone capacity reductions impact the mobility of traffic, including freight, leading to queues and delays that can reduce mobility. The transportation network is impacted when a work zone cannot serve all the demand, or detours traffic to surrounding roads. Depending on the location, size, and complexity of a project, a work zone can also impact the access, mobility, and safety of pedestrians, bicyclists, transit users, and business and property owners, as well as emergency services. A work zone impacts assessment should consider all the potential impacts.</a:t>
            </a:r>
          </a:p>
          <a:p>
            <a:pPr eaLnBrk="1" hangingPunct="1"/>
            <a:endParaRPr lang="en-US" b="0" dirty="0"/>
          </a:p>
          <a:p>
            <a:r>
              <a:rPr lang="en-US" b="1" dirty="0"/>
              <a:t>Interactions: </a:t>
            </a:r>
            <a:r>
              <a:rPr lang="en-US" b="0" dirty="0"/>
              <a:t>None</a:t>
            </a:r>
          </a:p>
          <a:p>
            <a:pPr eaLnBrk="1" hangingPunct="1"/>
            <a:r>
              <a:rPr lang="en-US" b="1" dirty="0"/>
              <a:t>Notes: </a:t>
            </a:r>
            <a:r>
              <a:rPr lang="en-US" b="0" dirty="0"/>
              <a:t>None.</a:t>
            </a:r>
          </a:p>
          <a:p>
            <a:endParaRPr lang="en-US" dirty="0"/>
          </a:p>
        </p:txBody>
      </p:sp>
    </p:spTree>
    <p:extLst>
      <p:ext uri="{BB962C8B-B14F-4D97-AF65-F5344CB8AC3E}">
        <p14:creationId xmlns:p14="http://schemas.microsoft.com/office/powerpoint/2010/main" val="16819200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sz="1050" b="1" dirty="0"/>
              <a:t>Key Message:</a:t>
            </a:r>
            <a:r>
              <a:rPr lang="en-US" sz="1050" b="0" baseline="0" dirty="0"/>
              <a:t> Discuss the types of impacts</a:t>
            </a:r>
          </a:p>
          <a:p>
            <a:pPr eaLnBrk="1" hangingPunct="1"/>
            <a:r>
              <a:rPr lang="en-US" sz="900" b="1" dirty="0"/>
              <a:t>Background Information: </a:t>
            </a:r>
            <a:r>
              <a:rPr lang="en-US" sz="800" b="0" dirty="0"/>
              <a:t>Looking</a:t>
            </a:r>
            <a:r>
              <a:rPr lang="en-US" sz="800" b="0" baseline="0" dirty="0"/>
              <a:t> for ways to lessen the impacts for the following issues:</a:t>
            </a:r>
            <a:endParaRPr lang="en-US" sz="800" b="1" dirty="0"/>
          </a:p>
          <a:p>
            <a:pPr eaLnBrk="1" hangingPunct="1"/>
            <a:r>
              <a:rPr lang="en-US" sz="800" b="0" u="sng" dirty="0"/>
              <a:t>Mobility</a:t>
            </a:r>
            <a:r>
              <a:rPr lang="en-US" sz="800" b="0" dirty="0"/>
              <a:t>: </a:t>
            </a:r>
            <a:r>
              <a:rPr lang="en-US" sz="800" baseline="0" dirty="0"/>
              <a:t>Traffic delays and queues through a work zone can impact road users in many ways such as: Higher emissions due to queues and stoppages resulting in reduced quality of life; Increases in travel time for road users; Aggressive driving as a result of longer queues.  Trucks carrying freight can also be delayed, resulting in delayed deliveries and unanticipated costs. Work zone mobility impacts can also delay construction vehicles trying to reach the job site, delaying delivery of materials and reducing productivity.</a:t>
            </a:r>
          </a:p>
          <a:p>
            <a:pPr eaLnBrk="1" hangingPunct="1"/>
            <a:r>
              <a:rPr lang="en-US" sz="800" u="sng" baseline="0" dirty="0"/>
              <a:t>Safety</a:t>
            </a:r>
            <a:r>
              <a:rPr lang="en-US" sz="800" baseline="0" dirty="0"/>
              <a:t>: </a:t>
            </a:r>
            <a:r>
              <a:rPr lang="en-US" sz="800" b="1" baseline="0" dirty="0"/>
              <a:t> </a:t>
            </a:r>
            <a:r>
              <a:rPr lang="en-US" sz="800" b="0" baseline="0" dirty="0"/>
              <a:t>Similar to mobility impacts, safety impacts need to be considered and managed or eliminated. Road users may encounter unsafe conditions due to: Lack of positive guidance within the work zone; Signage and sign spacing not suitable to the prevailing speed; Sudden lane changes and other geometric changes; Inadequate worker protection; and Inadequate lighting for night work either for workers or at key driver decision points.  </a:t>
            </a:r>
            <a:r>
              <a:rPr lang="en-US" sz="800" b="0" dirty="0"/>
              <a:t>In some situations</a:t>
            </a:r>
            <a:r>
              <a:rPr lang="en-US" sz="800" b="0" baseline="0" dirty="0"/>
              <a:t> where geometrics change, the speed limit may need to be reduced and accompanied by visible enforcement.</a:t>
            </a:r>
          </a:p>
          <a:p>
            <a:pPr marL="0" marR="0" indent="0" algn="l" defTabSz="914400" rtl="0" eaLnBrk="1" fontAlgn="auto" latinLnBrk="0" hangingPunct="1">
              <a:lnSpc>
                <a:spcPct val="100000"/>
              </a:lnSpc>
              <a:spcBef>
                <a:spcPts val="0"/>
              </a:spcBef>
              <a:spcAft>
                <a:spcPts val="0"/>
              </a:spcAft>
              <a:buClrTx/>
              <a:buSzTx/>
              <a:buFontTx/>
              <a:buNone/>
              <a:tabLst/>
              <a:defRPr/>
            </a:pPr>
            <a:r>
              <a:rPr lang="en-US" sz="800" i="0" u="sng" baseline="0" dirty="0"/>
              <a:t>Incident Response: </a:t>
            </a:r>
            <a:r>
              <a:rPr lang="en-US" sz="800" b="0" dirty="0"/>
              <a:t>Access for hospitals and trauma centers needs to be considered during the project. Ambulance , fire departments and other emergency responders need to be informed of the construction and any restrictions that may apply. Any</a:t>
            </a:r>
            <a:r>
              <a:rPr lang="en-US" sz="800" b="0" baseline="0" dirty="0"/>
              <a:t> restrictions should be with the consent of the emergency responders also. Access within the construction site area should also be considered in case emergency responders need to respond to an onsite incident.</a:t>
            </a:r>
          </a:p>
          <a:p>
            <a:pPr marL="0" marR="0" indent="0" algn="l" defTabSz="914400" rtl="0" eaLnBrk="1" fontAlgn="auto" latinLnBrk="0" hangingPunct="1">
              <a:lnSpc>
                <a:spcPct val="100000"/>
              </a:lnSpc>
              <a:spcBef>
                <a:spcPts val="0"/>
              </a:spcBef>
              <a:spcAft>
                <a:spcPts val="0"/>
              </a:spcAft>
              <a:buClrTx/>
              <a:buSzTx/>
              <a:buFontTx/>
              <a:buNone/>
              <a:tabLst/>
              <a:defRPr/>
            </a:pPr>
            <a:r>
              <a:rPr lang="en-US" sz="800" b="0" u="sng" baseline="0" dirty="0"/>
              <a:t>Transit: </a:t>
            </a:r>
            <a:r>
              <a:rPr lang="en-US" sz="800" dirty="0"/>
              <a:t>It may be necessary to work with transit agencies to coordinate continuing service during the period of construction.  Work zones can have significant impacts on transit services. Bus stops may need to be moved, routes or service times may need to be changed to avoid the work area or active work periods, and the public needs to be notified of any such shifts. This requires communication and coordination with transit service providers to ensure that users continue to receive reliable service.</a:t>
            </a:r>
          </a:p>
          <a:p>
            <a:pPr marL="0" marR="0" indent="0" algn="l" defTabSz="914400" rtl="0" eaLnBrk="1" fontAlgn="auto" latinLnBrk="0" hangingPunct="1">
              <a:lnSpc>
                <a:spcPct val="100000"/>
              </a:lnSpc>
              <a:spcBef>
                <a:spcPts val="0"/>
              </a:spcBef>
              <a:spcAft>
                <a:spcPts val="0"/>
              </a:spcAft>
              <a:buClrTx/>
              <a:buSzTx/>
              <a:buFontTx/>
              <a:buNone/>
              <a:tabLst/>
              <a:defRPr/>
            </a:pPr>
            <a:r>
              <a:rPr lang="en-US" sz="800" b="0" u="sng" baseline="0" dirty="0"/>
              <a:t>Pedestrian: </a:t>
            </a:r>
            <a:r>
              <a:rPr lang="en-US" sz="800" dirty="0"/>
              <a:t>The MUTCD requires pedestrian needs to be accommodated despite any construction in the area. This means that impacts assessments need to take into consideration the need for pedestrian pathways to be moved or maintained consistent with the requirements of the ADA Accessibility Guidelines and the Proposed Guidelines for Pedestrian Facilities in the Public Right-of-Way. </a:t>
            </a:r>
          </a:p>
          <a:p>
            <a:pPr marL="0" marR="0" indent="0" algn="l" defTabSz="914400" rtl="0" eaLnBrk="1" fontAlgn="auto" latinLnBrk="0" hangingPunct="1">
              <a:lnSpc>
                <a:spcPct val="100000"/>
              </a:lnSpc>
              <a:spcBef>
                <a:spcPts val="0"/>
              </a:spcBef>
              <a:spcAft>
                <a:spcPts val="0"/>
              </a:spcAft>
              <a:buClrTx/>
              <a:buSzTx/>
              <a:buFontTx/>
              <a:buNone/>
              <a:tabLst/>
              <a:defRPr/>
            </a:pPr>
            <a:r>
              <a:rPr lang="en-US" sz="800" u="sng" dirty="0"/>
              <a:t>Business and property</a:t>
            </a:r>
            <a:r>
              <a:rPr lang="en-US" sz="800" u="sng" baseline="0" dirty="0"/>
              <a:t> access:</a:t>
            </a:r>
            <a:r>
              <a:rPr lang="en-US" sz="800" u="none" baseline="0" dirty="0"/>
              <a:t> </a:t>
            </a:r>
            <a:r>
              <a:rPr lang="en-US" sz="800" dirty="0"/>
              <a:t>Local access to businesses and residential areas is important to maintain whenever possible. Business access points and temporary entrances should be clearly marked with signs, and pathways to businesses should be clear and consistent with MUTCD requirement for pedestrian accessibility. Consideration needs to be given to both businesses and residents in terms of how work zone activities may affect them, including scheduled lane or street closures, work that will impact access to neighborhoods, schools, or other areas where large numbers of people gather together such as hospitals, community centers, shopping centers, etc. </a:t>
            </a:r>
          </a:p>
          <a:p>
            <a:r>
              <a:rPr lang="en-US" sz="1050" b="1" dirty="0"/>
              <a:t>Interactions: </a:t>
            </a:r>
            <a:r>
              <a:rPr lang="en-US" sz="1050" b="0" dirty="0"/>
              <a:t>Ask participants</a:t>
            </a:r>
            <a:r>
              <a:rPr lang="en-US" sz="1050" b="0" baseline="0" dirty="0"/>
              <a:t> if they can think of any other types of impacts there may be for a particular project.</a:t>
            </a:r>
            <a:endParaRPr lang="en-US" sz="1050" b="0" dirty="0"/>
          </a:p>
          <a:p>
            <a:pPr eaLnBrk="1" hangingPunct="1"/>
            <a:r>
              <a:rPr lang="en-US" sz="1050" b="1" dirty="0"/>
              <a:t>Notes: </a:t>
            </a:r>
            <a:r>
              <a:rPr lang="en-US" sz="1050" dirty="0"/>
              <a:t>None</a:t>
            </a:r>
          </a:p>
          <a:p>
            <a:endParaRPr lang="en-US" sz="900" dirty="0"/>
          </a:p>
          <a:p>
            <a:endParaRPr lang="en-US" sz="900" dirty="0"/>
          </a:p>
          <a:p>
            <a:endParaRPr lang="en-US" sz="900" dirty="0"/>
          </a:p>
        </p:txBody>
      </p:sp>
    </p:spTree>
    <p:extLst>
      <p:ext uri="{BB962C8B-B14F-4D97-AF65-F5344CB8AC3E}">
        <p14:creationId xmlns:p14="http://schemas.microsoft.com/office/powerpoint/2010/main" val="11770262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b="1" dirty="0"/>
              <a:t>Key Message: </a:t>
            </a:r>
            <a:r>
              <a:rPr lang="en-US" dirty="0"/>
              <a:t>Why assess impacts.</a:t>
            </a:r>
          </a:p>
          <a:p>
            <a:pPr eaLnBrk="1" hangingPunct="1"/>
            <a:endParaRPr lang="en-US" dirty="0"/>
          </a:p>
          <a:p>
            <a:r>
              <a:rPr lang="en-US" b="1" dirty="0"/>
              <a:t>Background Information: </a:t>
            </a:r>
            <a:r>
              <a:rPr lang="en-US" dirty="0"/>
              <a:t>A work zone impacts assessment helps to identify potential work zone issues that could arise due to the proposed project scope and design, and brings them to the attention of the Agency, project team, and other stakeholders. The assessment estimates the work zone impacts of various build options so they can be considered during alternatives analysis.</a:t>
            </a:r>
          </a:p>
          <a:p>
            <a:r>
              <a:rPr lang="en-US" dirty="0"/>
              <a:t>Once an alternative is selected, conducting an impacts assessment can help an Agency determine if the project is a significant project and proactively identify strategies to manage the likely impacts. It also provides an opportunity for the Agency to estimate costs early, and thus helps to avoid any under allocation of funds for TMP implementation.</a:t>
            </a:r>
          </a:p>
          <a:p>
            <a:pPr eaLnBrk="1" hangingPunct="1"/>
            <a:endParaRPr lang="en-US" dirty="0"/>
          </a:p>
          <a:p>
            <a:pPr eaLnBrk="1" hangingPunct="1">
              <a:lnSpc>
                <a:spcPct val="80000"/>
              </a:lnSpc>
            </a:pPr>
            <a:r>
              <a:rPr lang="en-US" b="1" dirty="0"/>
              <a:t>Interactions: </a:t>
            </a:r>
            <a:r>
              <a:rPr lang="en-US" dirty="0"/>
              <a:t>None.</a:t>
            </a:r>
          </a:p>
          <a:p>
            <a:pPr eaLnBrk="1" hangingPunct="1"/>
            <a:r>
              <a:rPr lang="en-US" b="1" dirty="0"/>
              <a:t>Notes: </a:t>
            </a:r>
            <a:r>
              <a:rPr lang="en-US" dirty="0"/>
              <a:t>None</a:t>
            </a:r>
          </a:p>
          <a:p>
            <a:endParaRPr lang="en-US" dirty="0"/>
          </a:p>
        </p:txBody>
      </p:sp>
    </p:spTree>
    <p:extLst>
      <p:ext uri="{BB962C8B-B14F-4D97-AF65-F5344CB8AC3E}">
        <p14:creationId xmlns:p14="http://schemas.microsoft.com/office/powerpoint/2010/main" val="3379334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65703" y="1416947"/>
            <a:ext cx="7772400" cy="1470025"/>
          </a:xfrm>
        </p:spPr>
        <p:txBody>
          <a:bodyPr>
            <a:normAutofit/>
          </a:bodyPr>
          <a:lstStyle>
            <a:lvl1pPr algn="ctr">
              <a:defRPr sz="3600" i="0"/>
            </a:lvl1pPr>
          </a:lstStyle>
          <a:p>
            <a:r>
              <a:rPr lang="en-US"/>
              <a:t>Click to edit Master title style</a:t>
            </a:r>
          </a:p>
        </p:txBody>
      </p:sp>
      <p:sp>
        <p:nvSpPr>
          <p:cNvPr id="3" name="Subtitle 2"/>
          <p:cNvSpPr>
            <a:spLocks noGrp="1"/>
          </p:cNvSpPr>
          <p:nvPr>
            <p:ph type="subTitle" idx="1"/>
          </p:nvPr>
        </p:nvSpPr>
        <p:spPr>
          <a:xfrm>
            <a:off x="1351503" y="3182801"/>
            <a:ext cx="6400800" cy="1150042"/>
          </a:xfrm>
        </p:spPr>
        <p:txBody>
          <a:bodyPr anchor="ctr"/>
          <a:lstStyle>
            <a:lvl1pPr marL="0" indent="0" algn="ctr">
              <a:buNone/>
              <a:defRPr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1" name="Text Placeholder 10"/>
          <p:cNvSpPr>
            <a:spLocks noGrp="1"/>
          </p:cNvSpPr>
          <p:nvPr>
            <p:ph type="body" sz="quarter" idx="11"/>
          </p:nvPr>
        </p:nvSpPr>
        <p:spPr>
          <a:xfrm>
            <a:off x="2870814" y="5177506"/>
            <a:ext cx="3362178" cy="407377"/>
          </a:xfrm>
        </p:spPr>
        <p:txBody>
          <a:bodyPr anchor="ctr">
            <a:noAutofit/>
          </a:bodyPr>
          <a:lstStyle>
            <a:lvl1pPr marL="0" indent="0" algn="ctr">
              <a:buNone/>
              <a:defRPr sz="1800">
                <a:solidFill>
                  <a:schemeClr val="bg1">
                    <a:lumMod val="50000"/>
                  </a:schemeClr>
                </a:solidFill>
                <a:latin typeface="Arial" panose="020B0604020202020204" pitchFamily="34" charset="0"/>
                <a:cs typeface="Arial" panose="020B0604020202020204" pitchFamily="34" charset="0"/>
              </a:defRPr>
            </a:lvl1pPr>
            <a:lvl2pPr marL="457200" indent="0">
              <a:buNone/>
              <a:defRPr sz="1600">
                <a:solidFill>
                  <a:schemeClr val="bg1">
                    <a:lumMod val="50000"/>
                  </a:schemeClr>
                </a:solidFill>
                <a:latin typeface="Arial" panose="020B0604020202020204" pitchFamily="34" charset="0"/>
                <a:cs typeface="Arial" panose="020B0604020202020204" pitchFamily="34" charset="0"/>
              </a:defRPr>
            </a:lvl2pPr>
            <a:lvl3pPr marL="914400" indent="0">
              <a:buNone/>
              <a:defRPr sz="1600">
                <a:solidFill>
                  <a:schemeClr val="bg1">
                    <a:lumMod val="50000"/>
                  </a:schemeClr>
                </a:solidFill>
                <a:latin typeface="Arial" panose="020B0604020202020204" pitchFamily="34" charset="0"/>
                <a:cs typeface="Arial" panose="020B0604020202020204" pitchFamily="34" charset="0"/>
              </a:defRPr>
            </a:lvl3pPr>
            <a:lvl4pPr marL="1371600" indent="0">
              <a:buNone/>
              <a:defRPr sz="1600">
                <a:solidFill>
                  <a:schemeClr val="bg1">
                    <a:lumMod val="50000"/>
                  </a:schemeClr>
                </a:solidFill>
                <a:latin typeface="Arial" panose="020B0604020202020204" pitchFamily="34" charset="0"/>
                <a:cs typeface="Arial" panose="020B0604020202020204" pitchFamily="34" charset="0"/>
              </a:defRPr>
            </a:lvl4pPr>
            <a:lvl5pPr marL="1828800" indent="0">
              <a:buNone/>
              <a:defRPr sz="1600">
                <a:solidFill>
                  <a:schemeClr val="bg1">
                    <a:lumMod val="50000"/>
                  </a:schemeClr>
                </a:solidFill>
                <a:latin typeface="Arial" panose="020B0604020202020204" pitchFamily="34" charset="0"/>
                <a:cs typeface="Arial" panose="020B0604020202020204" pitchFamily="34" charset="0"/>
              </a:defRPr>
            </a:lvl5pPr>
          </a:lstStyle>
          <a:p>
            <a:pPr lvl="0"/>
            <a:r>
              <a:rPr lang="en-US" dirty="0"/>
              <a:t>Click to edit Master text style</a:t>
            </a:r>
          </a:p>
        </p:txBody>
      </p:sp>
    </p:spTree>
    <p:extLst>
      <p:ext uri="{BB962C8B-B14F-4D97-AF65-F5344CB8AC3E}">
        <p14:creationId xmlns:p14="http://schemas.microsoft.com/office/powerpoint/2010/main" val="23784644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8154109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325563"/>
          </a:xfrm>
        </p:spPr>
        <p:txBody>
          <a:bodyPr/>
          <a:lstStyle/>
          <a:p>
            <a:r>
              <a:rPr lang="en-US"/>
              <a:t>Click to edit Master title style</a:t>
            </a:r>
          </a:p>
        </p:txBody>
      </p:sp>
      <p:sp>
        <p:nvSpPr>
          <p:cNvPr id="3" name="Text Placeholder 2"/>
          <p:cNvSpPr>
            <a:spLocks noGrp="1"/>
          </p:cNvSpPr>
          <p:nvPr>
            <p:ph type="body" sz="half" idx="1"/>
          </p:nvPr>
        </p:nvSpPr>
        <p:spPr>
          <a:xfrm>
            <a:off x="685800" y="1828800"/>
            <a:ext cx="4000500" cy="4267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38700" y="1828800"/>
            <a:ext cx="4000500" cy="4267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094188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7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734136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65703" y="1416947"/>
            <a:ext cx="7772400" cy="1470025"/>
          </a:xfrm>
        </p:spPr>
        <p:txBody>
          <a:bodyPr>
            <a:normAutofit/>
          </a:bodyPr>
          <a:lstStyle>
            <a:lvl1pPr algn="ctr">
              <a:defRPr sz="3600" i="0"/>
            </a:lvl1pPr>
          </a:lstStyle>
          <a:p>
            <a:r>
              <a:rPr lang="en-US"/>
              <a:t>Click to edit Master title style</a:t>
            </a:r>
          </a:p>
        </p:txBody>
      </p:sp>
      <p:sp>
        <p:nvSpPr>
          <p:cNvPr id="3" name="Subtitle 2"/>
          <p:cNvSpPr>
            <a:spLocks noGrp="1"/>
          </p:cNvSpPr>
          <p:nvPr>
            <p:ph type="subTitle" idx="1"/>
          </p:nvPr>
        </p:nvSpPr>
        <p:spPr>
          <a:xfrm>
            <a:off x="1351503" y="3182801"/>
            <a:ext cx="6400800" cy="1150042"/>
          </a:xfrm>
        </p:spPr>
        <p:txBody>
          <a:bodyPr anchor="ctr"/>
          <a:lstStyle>
            <a:lvl1pPr marL="0" indent="0" algn="ctr">
              <a:buNone/>
              <a:defRPr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1" name="Text Placeholder 10"/>
          <p:cNvSpPr>
            <a:spLocks noGrp="1"/>
          </p:cNvSpPr>
          <p:nvPr>
            <p:ph type="body" sz="quarter" idx="11"/>
          </p:nvPr>
        </p:nvSpPr>
        <p:spPr>
          <a:xfrm>
            <a:off x="2870814" y="5177506"/>
            <a:ext cx="3362178" cy="407377"/>
          </a:xfrm>
        </p:spPr>
        <p:txBody>
          <a:bodyPr anchor="ctr">
            <a:noAutofit/>
          </a:bodyPr>
          <a:lstStyle>
            <a:lvl1pPr marL="0" indent="0" algn="ctr">
              <a:buNone/>
              <a:defRPr sz="1800">
                <a:solidFill>
                  <a:schemeClr val="bg1"/>
                </a:solidFill>
                <a:latin typeface="Arial" panose="020B0604020202020204" pitchFamily="34" charset="0"/>
                <a:cs typeface="Arial" panose="020B0604020202020204" pitchFamily="34" charset="0"/>
              </a:defRPr>
            </a:lvl1pPr>
            <a:lvl2pPr marL="457200" indent="0">
              <a:buNone/>
              <a:defRPr sz="1600">
                <a:solidFill>
                  <a:schemeClr val="bg1">
                    <a:lumMod val="50000"/>
                  </a:schemeClr>
                </a:solidFill>
                <a:latin typeface="Arial" panose="020B0604020202020204" pitchFamily="34" charset="0"/>
                <a:cs typeface="Arial" panose="020B0604020202020204" pitchFamily="34" charset="0"/>
              </a:defRPr>
            </a:lvl2pPr>
            <a:lvl3pPr marL="914400" indent="0">
              <a:buNone/>
              <a:defRPr sz="1600">
                <a:solidFill>
                  <a:schemeClr val="bg1">
                    <a:lumMod val="50000"/>
                  </a:schemeClr>
                </a:solidFill>
                <a:latin typeface="Arial" panose="020B0604020202020204" pitchFamily="34" charset="0"/>
                <a:cs typeface="Arial" panose="020B0604020202020204" pitchFamily="34" charset="0"/>
              </a:defRPr>
            </a:lvl3pPr>
            <a:lvl4pPr marL="1371600" indent="0">
              <a:buNone/>
              <a:defRPr sz="1600">
                <a:solidFill>
                  <a:schemeClr val="bg1">
                    <a:lumMod val="50000"/>
                  </a:schemeClr>
                </a:solidFill>
                <a:latin typeface="Arial" panose="020B0604020202020204" pitchFamily="34" charset="0"/>
                <a:cs typeface="Arial" panose="020B0604020202020204" pitchFamily="34" charset="0"/>
              </a:defRPr>
            </a:lvl4pPr>
            <a:lvl5pPr marL="1828800" indent="0">
              <a:buNone/>
              <a:defRPr sz="1600">
                <a:solidFill>
                  <a:schemeClr val="bg1">
                    <a:lumMod val="50000"/>
                  </a:schemeClr>
                </a:solidFill>
                <a:latin typeface="Arial" panose="020B0604020202020204" pitchFamily="34" charset="0"/>
                <a:cs typeface="Arial" panose="020B0604020202020204" pitchFamily="34" charset="0"/>
              </a:defRPr>
            </a:lvl5pPr>
          </a:lstStyle>
          <a:p>
            <a:pPr lvl="0"/>
            <a:r>
              <a:rPr lang="en-US" dirty="0"/>
              <a:t>Click to edit Master text style</a:t>
            </a:r>
          </a:p>
        </p:txBody>
      </p:sp>
    </p:spTree>
    <p:extLst>
      <p:ext uri="{BB962C8B-B14F-4D97-AF65-F5344CB8AC3E}">
        <p14:creationId xmlns:p14="http://schemas.microsoft.com/office/powerpoint/2010/main" val="2357453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471559" y="2651489"/>
            <a:ext cx="8229600" cy="839787"/>
          </a:xfrm>
        </p:spPr>
        <p:txBody>
          <a:bodyPr/>
          <a:lstStyle>
            <a:lvl1pPr algn="ctr">
              <a:defRPr/>
            </a:lvl1pPr>
          </a:lstStyle>
          <a:p>
            <a:r>
              <a:rPr lang="en-US" dirty="0"/>
              <a:t>Click to edit Master title style</a:t>
            </a:r>
          </a:p>
        </p:txBody>
      </p:sp>
    </p:spTree>
    <p:extLst>
      <p:ext uri="{BB962C8B-B14F-4D97-AF65-F5344CB8AC3E}">
        <p14:creationId xmlns:p14="http://schemas.microsoft.com/office/powerpoint/2010/main" val="25318948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0458" y="583552"/>
            <a:ext cx="8229600" cy="839787"/>
          </a:xfrm>
        </p:spPr>
        <p:txBody>
          <a:bodyPr/>
          <a:lstStyle/>
          <a:p>
            <a:r>
              <a:rPr lang="en-US"/>
              <a:t>Click to edit Master title style</a:t>
            </a:r>
          </a:p>
        </p:txBody>
      </p:sp>
    </p:spTree>
    <p:extLst>
      <p:ext uri="{BB962C8B-B14F-4D97-AF65-F5344CB8AC3E}">
        <p14:creationId xmlns:p14="http://schemas.microsoft.com/office/powerpoint/2010/main" val="29734951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69928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458" y="1343465"/>
            <a:ext cx="8229600" cy="439615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450458" y="582134"/>
            <a:ext cx="8229600" cy="659859"/>
          </a:xfrm>
        </p:spPr>
        <p:txBody>
          <a:bodyPr>
            <a:normAutofit/>
          </a:bodyPr>
          <a:lstStyle>
            <a:lvl1pPr algn="l">
              <a:defRPr sz="3600" b="1">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18484778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1311807"/>
            <a:ext cx="4038600" cy="4484082"/>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311807"/>
            <a:ext cx="4038600" cy="4484082"/>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224375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652886"/>
            <a:ext cx="6170026"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792288" y="295423"/>
            <a:ext cx="5486400" cy="409369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219624"/>
            <a:ext cx="6170026" cy="60440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7678914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471559" y="2651489"/>
            <a:ext cx="8229600" cy="839787"/>
          </a:xfrm>
        </p:spPr>
        <p:txBody>
          <a:bodyPr/>
          <a:lstStyle>
            <a:lvl1pPr algn="ctr">
              <a:defRPr/>
            </a:lvl1pPr>
          </a:lstStyle>
          <a:p>
            <a:r>
              <a:rPr lang="en-US" dirty="0"/>
              <a:t>Click to edit Master title style</a:t>
            </a:r>
          </a:p>
        </p:txBody>
      </p:sp>
    </p:spTree>
    <p:extLst>
      <p:ext uri="{BB962C8B-B14F-4D97-AF65-F5344CB8AC3E}">
        <p14:creationId xmlns:p14="http://schemas.microsoft.com/office/powerpoint/2010/main" val="37337509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0458" y="541348"/>
            <a:ext cx="8229600" cy="839787"/>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42147"/>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81910"/>
            <a:ext cx="4040188" cy="369135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42147"/>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81910"/>
            <a:ext cx="4041775" cy="369135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774576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81348"/>
            <a:ext cx="3008313" cy="900528"/>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309489"/>
            <a:ext cx="5111750" cy="5423095"/>
          </a:xfrm>
        </p:spPr>
        <p:txBody>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181876"/>
            <a:ext cx="3008313" cy="456477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971104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65703" y="1416947"/>
            <a:ext cx="7772400" cy="1470025"/>
          </a:xfrm>
        </p:spPr>
        <p:txBody>
          <a:bodyPr>
            <a:normAutofit/>
          </a:bodyPr>
          <a:lstStyle>
            <a:lvl1pPr algn="ctr">
              <a:defRPr sz="3600" i="0"/>
            </a:lvl1pPr>
          </a:lstStyle>
          <a:p>
            <a:r>
              <a:rPr lang="en-US"/>
              <a:t>Click to edit Master title style</a:t>
            </a:r>
          </a:p>
        </p:txBody>
      </p:sp>
      <p:sp>
        <p:nvSpPr>
          <p:cNvPr id="3" name="Subtitle 2"/>
          <p:cNvSpPr>
            <a:spLocks noGrp="1"/>
          </p:cNvSpPr>
          <p:nvPr>
            <p:ph type="subTitle" idx="1"/>
          </p:nvPr>
        </p:nvSpPr>
        <p:spPr>
          <a:xfrm>
            <a:off x="1351503" y="3182801"/>
            <a:ext cx="6400800" cy="1150042"/>
          </a:xfrm>
        </p:spPr>
        <p:txBody>
          <a:bodyPr anchor="ctr"/>
          <a:lstStyle>
            <a:lvl1pPr marL="0" indent="0" algn="ctr">
              <a:buNone/>
              <a:defRPr b="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1" name="Text Placeholder 10"/>
          <p:cNvSpPr>
            <a:spLocks noGrp="1"/>
          </p:cNvSpPr>
          <p:nvPr>
            <p:ph type="body" sz="quarter" idx="11"/>
          </p:nvPr>
        </p:nvSpPr>
        <p:spPr>
          <a:xfrm>
            <a:off x="2870814" y="5177506"/>
            <a:ext cx="3362178" cy="407377"/>
          </a:xfrm>
        </p:spPr>
        <p:txBody>
          <a:bodyPr anchor="ctr">
            <a:noAutofit/>
          </a:bodyPr>
          <a:lstStyle>
            <a:lvl1pPr marL="0" indent="0" algn="ctr">
              <a:buNone/>
              <a:defRPr sz="1800">
                <a:solidFill>
                  <a:schemeClr val="bg1">
                    <a:lumMod val="50000"/>
                  </a:schemeClr>
                </a:solidFill>
                <a:latin typeface="Arial" panose="020B0604020202020204" pitchFamily="34" charset="0"/>
                <a:cs typeface="Arial" panose="020B0604020202020204" pitchFamily="34" charset="0"/>
              </a:defRPr>
            </a:lvl1pPr>
            <a:lvl2pPr marL="457200" indent="0">
              <a:buNone/>
              <a:defRPr sz="1600">
                <a:solidFill>
                  <a:schemeClr val="bg1">
                    <a:lumMod val="50000"/>
                  </a:schemeClr>
                </a:solidFill>
                <a:latin typeface="Arial" panose="020B0604020202020204" pitchFamily="34" charset="0"/>
                <a:cs typeface="Arial" panose="020B0604020202020204" pitchFamily="34" charset="0"/>
              </a:defRPr>
            </a:lvl2pPr>
            <a:lvl3pPr marL="914400" indent="0">
              <a:buNone/>
              <a:defRPr sz="1600">
                <a:solidFill>
                  <a:schemeClr val="bg1">
                    <a:lumMod val="50000"/>
                  </a:schemeClr>
                </a:solidFill>
                <a:latin typeface="Arial" panose="020B0604020202020204" pitchFamily="34" charset="0"/>
                <a:cs typeface="Arial" panose="020B0604020202020204" pitchFamily="34" charset="0"/>
              </a:defRPr>
            </a:lvl3pPr>
            <a:lvl4pPr marL="1371600" indent="0">
              <a:buNone/>
              <a:defRPr sz="1600">
                <a:solidFill>
                  <a:schemeClr val="bg1">
                    <a:lumMod val="50000"/>
                  </a:schemeClr>
                </a:solidFill>
                <a:latin typeface="Arial" panose="020B0604020202020204" pitchFamily="34" charset="0"/>
                <a:cs typeface="Arial" panose="020B0604020202020204" pitchFamily="34" charset="0"/>
              </a:defRPr>
            </a:lvl4pPr>
            <a:lvl5pPr marL="1828800" indent="0">
              <a:buNone/>
              <a:defRPr sz="1600">
                <a:solidFill>
                  <a:schemeClr val="bg1">
                    <a:lumMod val="50000"/>
                  </a:schemeClr>
                </a:solidFill>
                <a:latin typeface="Arial" panose="020B0604020202020204" pitchFamily="34" charset="0"/>
                <a:cs typeface="Arial" panose="020B0604020202020204" pitchFamily="34" charset="0"/>
              </a:defRPr>
            </a:lvl5pPr>
          </a:lstStyle>
          <a:p>
            <a:pPr lvl="0"/>
            <a:r>
              <a:rPr lang="en-US" dirty="0"/>
              <a:t>Click to edit Master text style</a:t>
            </a:r>
          </a:p>
        </p:txBody>
      </p:sp>
    </p:spTree>
    <p:extLst>
      <p:ext uri="{BB962C8B-B14F-4D97-AF65-F5344CB8AC3E}">
        <p14:creationId xmlns:p14="http://schemas.microsoft.com/office/powerpoint/2010/main" val="4087537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0458" y="456940"/>
            <a:ext cx="8229600" cy="839787"/>
          </a:xfrm>
        </p:spPr>
        <p:txBody>
          <a:bodyPr/>
          <a:lstStyle/>
          <a:p>
            <a:r>
              <a:rPr lang="en-US"/>
              <a:t>Click to edit Master title style</a:t>
            </a:r>
          </a:p>
        </p:txBody>
      </p:sp>
    </p:spTree>
    <p:extLst>
      <p:ext uri="{BB962C8B-B14F-4D97-AF65-F5344CB8AC3E}">
        <p14:creationId xmlns:p14="http://schemas.microsoft.com/office/powerpoint/2010/main" val="4037446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99487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0458" y="1343465"/>
            <a:ext cx="8229600" cy="439615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a:xfrm>
            <a:off x="450458" y="589168"/>
            <a:ext cx="8229600" cy="659859"/>
          </a:xfrm>
        </p:spPr>
        <p:txBody>
          <a:bodyPr>
            <a:normAutofit/>
          </a:bodyPr>
          <a:lstStyle>
            <a:lvl1pPr algn="l">
              <a:defRPr sz="3600" b="1">
                <a:solidFill>
                  <a:srgbClr val="00ACA1"/>
                </a:solidFill>
              </a:defRPr>
            </a:lvl1pPr>
          </a:lstStyle>
          <a:p>
            <a:r>
              <a:rPr lang="en-US" dirty="0"/>
              <a:t>Click to edit Master title style</a:t>
            </a:r>
          </a:p>
        </p:txBody>
      </p:sp>
    </p:spTree>
    <p:extLst>
      <p:ext uri="{BB962C8B-B14F-4D97-AF65-F5344CB8AC3E}">
        <p14:creationId xmlns:p14="http://schemas.microsoft.com/office/powerpoint/2010/main" val="401140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1311807"/>
            <a:ext cx="4038600" cy="4484082"/>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311807"/>
            <a:ext cx="4038600" cy="4484082"/>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187018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652886"/>
            <a:ext cx="6170026"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1792288" y="295423"/>
            <a:ext cx="5486400" cy="409369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219624"/>
            <a:ext cx="6170026" cy="60440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433799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0458" y="527280"/>
            <a:ext cx="8229600" cy="839787"/>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46477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04535"/>
            <a:ext cx="4040188" cy="37124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46477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04535"/>
            <a:ext cx="4041775" cy="371245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42387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81348"/>
            <a:ext cx="3008313" cy="900528"/>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309489"/>
            <a:ext cx="5111750" cy="5423095"/>
          </a:xfrm>
        </p:spPr>
        <p:txBody>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181876"/>
            <a:ext cx="3008313" cy="456477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229419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4.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image" Target="../media/image3.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theme" Target="../theme/theme2.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0458" y="1343465"/>
            <a:ext cx="8229600" cy="43961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Box 11"/>
          <p:cNvSpPr txBox="1"/>
          <p:nvPr/>
        </p:nvSpPr>
        <p:spPr>
          <a:xfrm>
            <a:off x="3951445" y="6367106"/>
            <a:ext cx="3474284" cy="461665"/>
          </a:xfrm>
          <a:prstGeom prst="rect">
            <a:avLst/>
          </a:prstGeom>
          <a:noFill/>
        </p:spPr>
        <p:txBody>
          <a:bodyPr wrap="none" rtlCol="0">
            <a:spAutoFit/>
          </a:bodyPr>
          <a:lstStyle/>
          <a:p>
            <a:pPr algn="r">
              <a:lnSpc>
                <a:spcPct val="100000"/>
              </a:lnSpc>
            </a:pPr>
            <a:r>
              <a:rPr lang="en-US" sz="1200" b="1" dirty="0">
                <a:solidFill>
                  <a:schemeClr val="bg1"/>
                </a:solidFill>
                <a:latin typeface="Arial" panose="020B0604020202020204" pitchFamily="34" charset="0"/>
                <a:cs typeface="Arial" panose="020B0604020202020204" pitchFamily="34" charset="0"/>
              </a:rPr>
              <a:t>American</a:t>
            </a:r>
            <a:r>
              <a:rPr lang="en-US" sz="1200" b="1" baseline="0" dirty="0">
                <a:solidFill>
                  <a:schemeClr val="bg1"/>
                </a:solidFill>
                <a:latin typeface="Arial" panose="020B0604020202020204" pitchFamily="34" charset="0"/>
                <a:cs typeface="Arial" panose="020B0604020202020204" pitchFamily="34" charset="0"/>
              </a:rPr>
              <a:t> Traffic Safety Services Association</a:t>
            </a:r>
          </a:p>
          <a:p>
            <a:pPr algn="r">
              <a:lnSpc>
                <a:spcPct val="100000"/>
              </a:lnSpc>
            </a:pPr>
            <a:r>
              <a:rPr lang="en-US" sz="1200" b="1" baseline="0" dirty="0">
                <a:solidFill>
                  <a:schemeClr val="bg1"/>
                </a:solidFill>
                <a:latin typeface="Arial" panose="020B0604020202020204" pitchFamily="34" charset="0"/>
                <a:cs typeface="Arial" panose="020B0604020202020204" pitchFamily="34" charset="0"/>
              </a:rPr>
              <a:t>www.atssa.com</a:t>
            </a:r>
            <a:endParaRPr lang="en-US" sz="1200" b="1" dirty="0">
              <a:solidFill>
                <a:schemeClr val="bg1"/>
              </a:solidFill>
              <a:latin typeface="Arial" panose="020B0604020202020204" pitchFamily="34" charset="0"/>
              <a:cs typeface="Arial" panose="020B0604020202020204" pitchFamily="34" charset="0"/>
            </a:endParaRPr>
          </a:p>
        </p:txBody>
      </p:sp>
      <p:sp>
        <p:nvSpPr>
          <p:cNvPr id="2" name="Title Placeholder 1"/>
          <p:cNvSpPr>
            <a:spLocks noGrp="1"/>
          </p:cNvSpPr>
          <p:nvPr>
            <p:ph type="title"/>
          </p:nvPr>
        </p:nvSpPr>
        <p:spPr>
          <a:xfrm>
            <a:off x="450458" y="435838"/>
            <a:ext cx="8229600" cy="839787"/>
          </a:xfrm>
          <a:prstGeom prst="rect">
            <a:avLst/>
          </a:prstGeom>
        </p:spPr>
        <p:txBody>
          <a:bodyPr vert="horz" lIns="91440" tIns="45720" rIns="91440" bIns="45720" rtlCol="0" anchor="ctr">
            <a:normAutofit/>
          </a:bodyPr>
          <a:lstStyle/>
          <a:p>
            <a:r>
              <a:rPr lang="en-US" dirty="0"/>
              <a:t>Click to edit Master title style</a:t>
            </a:r>
          </a:p>
        </p:txBody>
      </p:sp>
      <p:sp>
        <p:nvSpPr>
          <p:cNvPr id="7" name="TextBox 6"/>
          <p:cNvSpPr txBox="1"/>
          <p:nvPr userDrawn="1"/>
        </p:nvSpPr>
        <p:spPr>
          <a:xfrm>
            <a:off x="6128411" y="6209286"/>
            <a:ext cx="1079500" cy="338554"/>
          </a:xfrm>
          <a:prstGeom prst="rect">
            <a:avLst/>
          </a:prstGeom>
          <a:noFill/>
        </p:spPr>
        <p:txBody>
          <a:bodyPr wrap="square" rtlCol="0">
            <a:spAutoFit/>
          </a:bodyPr>
          <a:lstStyle/>
          <a:p>
            <a:pPr algn="r"/>
            <a:r>
              <a:rPr lang="en-US" sz="1600" dirty="0">
                <a:latin typeface="Arial" panose="020B0604020202020204" pitchFamily="34" charset="0"/>
                <a:cs typeface="Arial" panose="020B0604020202020204" pitchFamily="34" charset="0"/>
              </a:rPr>
              <a:t>5-</a:t>
            </a:r>
            <a:fld id="{1A673F19-6629-45D1-8D19-81BA6E1546A3}" type="slidenum">
              <a:rPr lang="en-US" sz="1600" smtClean="0">
                <a:latin typeface="Arial" panose="020B0604020202020204" pitchFamily="34" charset="0"/>
                <a:cs typeface="Arial" panose="020B0604020202020204" pitchFamily="34" charset="0"/>
              </a:rPr>
              <a:pPr algn="r"/>
              <a:t>‹#›</a:t>
            </a:fld>
            <a:endParaRPr lang="en-US" sz="1600" dirty="0">
              <a:latin typeface="Arial" panose="020B0604020202020204" pitchFamily="34" charset="0"/>
              <a:cs typeface="Arial" panose="020B0604020202020204" pitchFamily="34" charset="0"/>
            </a:endParaRPr>
          </a:p>
        </p:txBody>
      </p:sp>
      <p:pic>
        <p:nvPicPr>
          <p:cNvPr id="8" name="Picture 45" descr="ATSSA in color">
            <a:extLst>
              <a:ext uri="{FF2B5EF4-FFF2-40B4-BE49-F238E27FC236}">
                <a16:creationId xmlns:a16="http://schemas.microsoft.com/office/drawing/2014/main" id="{11145483-6AE0-427F-9E58-F6A877F4B576}"/>
              </a:ext>
            </a:extLst>
          </p:cNvPr>
          <p:cNvPicPr>
            <a:picLocks noChangeAspect="1" noChangeArrowheads="1"/>
          </p:cNvPicPr>
          <p:nvPr userDrawn="1"/>
        </p:nvPicPr>
        <p:blipFill>
          <a:blip r:embed="rId14" cstate="print"/>
          <a:srcRect/>
          <a:stretch>
            <a:fillRect/>
          </a:stretch>
        </p:blipFill>
        <p:spPr bwMode="auto">
          <a:xfrm>
            <a:off x="388961" y="6079153"/>
            <a:ext cx="737608" cy="481495"/>
          </a:xfrm>
          <a:prstGeom prst="rect">
            <a:avLst/>
          </a:prstGeom>
          <a:noFill/>
          <a:ln w="9525">
            <a:noFill/>
            <a:miter lim="800000"/>
            <a:headEnd/>
            <a:tailEnd/>
          </a:ln>
        </p:spPr>
      </p:pic>
      <p:pic>
        <p:nvPicPr>
          <p:cNvPr id="9" name="Picture 8">
            <a:extLst>
              <a:ext uri="{FF2B5EF4-FFF2-40B4-BE49-F238E27FC236}">
                <a16:creationId xmlns:a16="http://schemas.microsoft.com/office/drawing/2014/main" id="{264D1043-73DA-4A02-90C6-4F4AFAF8B85A}"/>
              </a:ext>
            </a:extLst>
          </p:cNvPr>
          <p:cNvPicPr>
            <a:picLocks noChangeAspect="1"/>
          </p:cNvPicPr>
          <p:nvPr userDrawn="1"/>
        </p:nvPicPr>
        <p:blipFill>
          <a:blip r:embed="rId15"/>
          <a:stretch>
            <a:fillRect/>
          </a:stretch>
        </p:blipFill>
        <p:spPr>
          <a:xfrm>
            <a:off x="7315200" y="6149667"/>
            <a:ext cx="1524000" cy="385542"/>
          </a:xfrm>
          <a:prstGeom prst="rect">
            <a:avLst/>
          </a:prstGeom>
        </p:spPr>
      </p:pic>
    </p:spTree>
    <p:extLst>
      <p:ext uri="{BB962C8B-B14F-4D97-AF65-F5344CB8AC3E}">
        <p14:creationId xmlns:p14="http://schemas.microsoft.com/office/powerpoint/2010/main" val="2742917741"/>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4" r:id="rId3"/>
    <p:sldLayoutId id="2147483655" r:id="rId4"/>
    <p:sldLayoutId id="2147483650" r:id="rId5"/>
    <p:sldLayoutId id="2147483652" r:id="rId6"/>
    <p:sldLayoutId id="2147483657" r:id="rId7"/>
    <p:sldLayoutId id="2147483653" r:id="rId8"/>
    <p:sldLayoutId id="2147483656" r:id="rId9"/>
    <p:sldLayoutId id="2147483689" r:id="rId10"/>
    <p:sldLayoutId id="2147483690" r:id="rId11"/>
    <p:sldLayoutId id="2147483691" r:id="rId12"/>
  </p:sldLayoutIdLst>
  <p:txStyles>
    <p:titleStyle>
      <a:lvl1pPr algn="l" defTabSz="914400" rtl="0" eaLnBrk="1" latinLnBrk="0" hangingPunct="1">
        <a:spcBef>
          <a:spcPct val="0"/>
        </a:spcBef>
        <a:buNone/>
        <a:defRPr sz="3600" b="1" i="0" kern="1200">
          <a:solidFill>
            <a:srgbClr val="00ACA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a:gsLst>
            <a:gs pos="0">
              <a:srgbClr val="00ACA1"/>
            </a:gs>
            <a:gs pos="50000">
              <a:srgbClr val="00ACA1"/>
            </a:gs>
            <a:gs pos="100000">
              <a:srgbClr val="004C47"/>
            </a:gs>
          </a:gsLst>
          <a:lin ang="16200000" scaled="1"/>
        </a:gradFill>
        <a:effectLst/>
      </p:bgPr>
    </p:bg>
    <p:spTree>
      <p:nvGrpSpPr>
        <p:cNvPr id="1" name=""/>
        <p:cNvGrpSpPr/>
        <p:nvPr/>
      </p:nvGrpSpPr>
      <p:grpSpPr>
        <a:xfrm>
          <a:off x="0" y="0"/>
          <a:ext cx="0" cy="0"/>
          <a:chOff x="0" y="0"/>
          <a:chExt cx="0" cy="0"/>
        </a:xfrm>
      </p:grpSpPr>
      <p:pic>
        <p:nvPicPr>
          <p:cNvPr id="11" name="Picture 10"/>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5942417"/>
            <a:ext cx="9143999" cy="914400"/>
          </a:xfrm>
          <a:prstGeom prst="rect">
            <a:avLst/>
          </a:prstGeom>
          <a:effectLst/>
        </p:spPr>
      </p:pic>
      <p:sp>
        <p:nvSpPr>
          <p:cNvPr id="3" name="Text Placeholder 2"/>
          <p:cNvSpPr>
            <a:spLocks noGrp="1"/>
          </p:cNvSpPr>
          <p:nvPr>
            <p:ph type="body" idx="1"/>
          </p:nvPr>
        </p:nvSpPr>
        <p:spPr>
          <a:xfrm>
            <a:off x="450458" y="1343465"/>
            <a:ext cx="8229600" cy="439615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Picture 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364309" y="6052907"/>
            <a:ext cx="1386840" cy="693420"/>
          </a:xfrm>
          <a:prstGeom prst="rect">
            <a:avLst/>
          </a:prstGeom>
        </p:spPr>
      </p:pic>
      <p:sp>
        <p:nvSpPr>
          <p:cNvPr id="12" name="TextBox 11"/>
          <p:cNvSpPr txBox="1"/>
          <p:nvPr/>
        </p:nvSpPr>
        <p:spPr>
          <a:xfrm>
            <a:off x="3951445" y="6367106"/>
            <a:ext cx="3474284" cy="461665"/>
          </a:xfrm>
          <a:prstGeom prst="rect">
            <a:avLst/>
          </a:prstGeom>
          <a:noFill/>
        </p:spPr>
        <p:txBody>
          <a:bodyPr wrap="none" rtlCol="0">
            <a:spAutoFit/>
          </a:bodyPr>
          <a:lstStyle/>
          <a:p>
            <a:pPr algn="r">
              <a:lnSpc>
                <a:spcPct val="100000"/>
              </a:lnSpc>
            </a:pPr>
            <a:r>
              <a:rPr lang="en-US" sz="1200" b="1" dirty="0">
                <a:solidFill>
                  <a:srgbClr val="00ACA1"/>
                </a:solidFill>
                <a:latin typeface="Arial" panose="020B0604020202020204" pitchFamily="34" charset="0"/>
                <a:cs typeface="Arial" panose="020B0604020202020204" pitchFamily="34" charset="0"/>
              </a:rPr>
              <a:t>American</a:t>
            </a:r>
            <a:r>
              <a:rPr lang="en-US" sz="1200" b="1" baseline="0" dirty="0">
                <a:solidFill>
                  <a:srgbClr val="00ACA1"/>
                </a:solidFill>
                <a:latin typeface="Arial" panose="020B0604020202020204" pitchFamily="34" charset="0"/>
                <a:cs typeface="Arial" panose="020B0604020202020204" pitchFamily="34" charset="0"/>
              </a:rPr>
              <a:t> Traffic Safety Services Association</a:t>
            </a:r>
          </a:p>
          <a:p>
            <a:pPr algn="r">
              <a:lnSpc>
                <a:spcPct val="100000"/>
              </a:lnSpc>
            </a:pPr>
            <a:r>
              <a:rPr lang="en-US" sz="1200" b="1" baseline="0" dirty="0">
                <a:solidFill>
                  <a:srgbClr val="00ACA1"/>
                </a:solidFill>
                <a:latin typeface="Arial" panose="020B0604020202020204" pitchFamily="34" charset="0"/>
                <a:cs typeface="Arial" panose="020B0604020202020204" pitchFamily="34" charset="0"/>
              </a:rPr>
              <a:t>www.atssa.com</a:t>
            </a:r>
            <a:endParaRPr lang="en-US" sz="1200" b="1" dirty="0">
              <a:solidFill>
                <a:srgbClr val="00ACA1"/>
              </a:solidFill>
              <a:latin typeface="Arial" panose="020B0604020202020204" pitchFamily="34" charset="0"/>
              <a:cs typeface="Arial" panose="020B0604020202020204" pitchFamily="34" charset="0"/>
            </a:endParaRPr>
          </a:p>
        </p:txBody>
      </p:sp>
      <p:sp>
        <p:nvSpPr>
          <p:cNvPr id="2" name="Title Placeholder 1"/>
          <p:cNvSpPr>
            <a:spLocks noGrp="1"/>
          </p:cNvSpPr>
          <p:nvPr>
            <p:ph type="title"/>
          </p:nvPr>
        </p:nvSpPr>
        <p:spPr>
          <a:xfrm>
            <a:off x="450458" y="435838"/>
            <a:ext cx="8229600" cy="839787"/>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21215613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7" r:id="rId6"/>
    <p:sldLayoutId id="2147483668" r:id="rId7"/>
    <p:sldLayoutId id="2147483669" r:id="rId8"/>
    <p:sldLayoutId id="2147483670" r:id="rId9"/>
    <p:sldLayoutId id="2147483688" r:id="rId10"/>
  </p:sldLayoutIdLst>
  <p:txStyles>
    <p:titleStyle>
      <a:lvl1pPr algn="l" defTabSz="914400" rtl="0" eaLnBrk="1" latinLnBrk="0" hangingPunct="1">
        <a:spcBef>
          <a:spcPct val="0"/>
        </a:spcBef>
        <a:buNone/>
        <a:defRPr sz="3600" b="1" i="0" kern="1200">
          <a:solidFill>
            <a:schemeClr val="bg1"/>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3.xml"/><Relationship Id="rId1" Type="http://schemas.openxmlformats.org/officeDocument/2006/relationships/slideLayout" Target="../slideLayouts/slideLayout5.xml"/><Relationship Id="rId4" Type="http://schemas.openxmlformats.org/officeDocument/2006/relationships/hyperlink" Target="https://pixabay.com/es/pregunta-mark-bot%C3%B3n-signo-s%C3%ADmbolo-24851/"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Orange and white drums on a roadway"/>
          <p:cNvPicPr>
            <a:picLocks noChangeAspect="1" noChangeArrowheads="1"/>
          </p:cNvPicPr>
          <p:nvPr/>
        </p:nvPicPr>
        <p:blipFill rotWithShape="1">
          <a:blip r:embed="rId3">
            <a:extLst>
              <a:ext uri="{28A0092B-C50C-407E-A947-70E740481C1C}">
                <a14:useLocalDpi xmlns:a14="http://schemas.microsoft.com/office/drawing/2010/main" val="0"/>
              </a:ext>
            </a:extLst>
          </a:blip>
          <a:srcRect r="40001"/>
          <a:stretch/>
        </p:blipFill>
        <p:spPr bwMode="auto">
          <a:xfrm>
            <a:off x="200660" y="1568979"/>
            <a:ext cx="3882513" cy="363452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Orange road work ahead sign"/>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84555" y="3018508"/>
            <a:ext cx="2787445" cy="2787445"/>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a:extLst>
              <a:ext uri="{FF2B5EF4-FFF2-40B4-BE49-F238E27FC236}">
                <a16:creationId xmlns:a16="http://schemas.microsoft.com/office/drawing/2014/main" id="{82D3E44F-DFA6-45F7-8963-4C094C63052F}"/>
              </a:ext>
            </a:extLst>
          </p:cNvPr>
          <p:cNvSpPr>
            <a:spLocks noGrp="1"/>
          </p:cNvSpPr>
          <p:nvPr>
            <p:ph type="title"/>
          </p:nvPr>
        </p:nvSpPr>
        <p:spPr>
          <a:xfrm>
            <a:off x="0" y="0"/>
            <a:ext cx="9144000" cy="1161117"/>
          </a:xfrm>
          <a:solidFill>
            <a:srgbClr val="00ACA1"/>
          </a:solidFill>
        </p:spPr>
        <p:txBody>
          <a:bodyPr>
            <a:normAutofit fontScale="90000"/>
          </a:bodyPr>
          <a:lstStyle/>
          <a:p>
            <a:pPr algn="ctr"/>
            <a:r>
              <a:rPr lang="en-US" dirty="0">
                <a:solidFill>
                  <a:schemeClr val="bg1"/>
                </a:solidFill>
              </a:rPr>
              <a:t>Developing and Implementing</a:t>
            </a:r>
            <a:br>
              <a:rPr lang="en-US" dirty="0">
                <a:solidFill>
                  <a:schemeClr val="bg1"/>
                </a:solidFill>
              </a:rPr>
            </a:br>
            <a:r>
              <a:rPr lang="en-US" dirty="0">
                <a:solidFill>
                  <a:schemeClr val="bg1"/>
                </a:solidFill>
              </a:rPr>
              <a:t>Transportation Management Plans</a:t>
            </a:r>
          </a:p>
        </p:txBody>
      </p:sp>
      <p:sp>
        <p:nvSpPr>
          <p:cNvPr id="8" name="Rectangle 7">
            <a:extLst>
              <a:ext uri="{FF2B5EF4-FFF2-40B4-BE49-F238E27FC236}">
                <a16:creationId xmlns:a16="http://schemas.microsoft.com/office/drawing/2014/main" id="{7A5AD142-4424-4C54-A06D-D92BF6981EE7}"/>
              </a:ext>
            </a:extLst>
          </p:cNvPr>
          <p:cNvSpPr>
            <a:spLocks noGrp="1" noChangeArrowheads="1"/>
          </p:cNvSpPr>
          <p:nvPr/>
        </p:nvSpPr>
        <p:spPr>
          <a:xfrm>
            <a:off x="4343400" y="1276542"/>
            <a:ext cx="4447310" cy="322611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600" b="1" i="0" kern="1200">
                <a:solidFill>
                  <a:srgbClr val="00ACA1"/>
                </a:solidFill>
                <a:latin typeface="Arial" panose="020B0604020202020204" pitchFamily="34" charset="0"/>
                <a:ea typeface="+mj-ea"/>
                <a:cs typeface="Arial" panose="020B0604020202020204" pitchFamily="34" charset="0"/>
              </a:defRPr>
            </a:lvl1pPr>
          </a:lstStyle>
          <a:p>
            <a:pPr lvl="0" algn="ctr" fontAlgn="base">
              <a:spcAft>
                <a:spcPct val="0"/>
              </a:spcAft>
              <a:defRPr/>
            </a:pPr>
            <a:r>
              <a:rPr lang="en-US" sz="4400" dirty="0"/>
              <a:t>5. Work zone Impacts Assessment</a:t>
            </a:r>
            <a:endParaRPr lang="en-US" sz="4000" b="0" dirty="0"/>
          </a:p>
        </p:txBody>
      </p:sp>
      <p:sp>
        <p:nvSpPr>
          <p:cNvPr id="2" name="Google Shape;74;p1">
            <a:extLst>
              <a:ext uri="{FF2B5EF4-FFF2-40B4-BE49-F238E27FC236}">
                <a16:creationId xmlns:a16="http://schemas.microsoft.com/office/drawing/2014/main" id="{D12126DA-A177-5BB4-15A1-4A0126D6797F}"/>
              </a:ext>
            </a:extLst>
          </p:cNvPr>
          <p:cNvSpPr/>
          <p:nvPr/>
        </p:nvSpPr>
        <p:spPr>
          <a:xfrm>
            <a:off x="1532316" y="5289021"/>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ATSSA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13406409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458523"/>
            <a:ext cx="8229600" cy="659859"/>
          </a:xfrm>
        </p:spPr>
        <p:txBody>
          <a:bodyPr/>
          <a:lstStyle/>
          <a:p>
            <a:r>
              <a:rPr lang="en-US" dirty="0"/>
              <a:t>Extent of Traffic Impacts </a:t>
            </a:r>
            <a:r>
              <a:rPr lang="en-US" sz="2400" dirty="0"/>
              <a:t>(1 of 2)</a:t>
            </a:r>
          </a:p>
        </p:txBody>
      </p:sp>
      <p:sp>
        <p:nvSpPr>
          <p:cNvPr id="3" name="Content Placeholder 2"/>
          <p:cNvSpPr>
            <a:spLocks noGrp="1"/>
          </p:cNvSpPr>
          <p:nvPr>
            <p:ph idx="1"/>
          </p:nvPr>
        </p:nvSpPr>
        <p:spPr/>
        <p:txBody>
          <a:bodyPr/>
          <a:lstStyle/>
          <a:p>
            <a:r>
              <a:rPr lang="en-US" dirty="0"/>
              <a:t>Traffic analysis is usually conducted for:</a:t>
            </a:r>
          </a:p>
          <a:p>
            <a:pPr lvl="1"/>
            <a:r>
              <a:rPr lang="en-US" sz="2800" dirty="0"/>
              <a:t>Existing conditions</a:t>
            </a:r>
          </a:p>
          <a:p>
            <a:pPr lvl="1"/>
            <a:r>
              <a:rPr lang="en-US" sz="2800" dirty="0"/>
              <a:t>Proposed construction conditions/alternatives (affected roads)</a:t>
            </a:r>
            <a:endParaRPr lang="en-US" sz="4000" dirty="0"/>
          </a:p>
          <a:p>
            <a:r>
              <a:rPr lang="en-US" dirty="0"/>
              <a:t>Traffic analysis of existing conditions helps to:</a:t>
            </a:r>
          </a:p>
          <a:p>
            <a:pPr lvl="1"/>
            <a:r>
              <a:rPr lang="en-US" sz="2800" dirty="0"/>
              <a:t>Provide baseline to compare construction scenarios</a:t>
            </a:r>
          </a:p>
          <a:p>
            <a:pPr lvl="1"/>
            <a:r>
              <a:rPr lang="en-US" sz="2800" dirty="0"/>
              <a:t>Identify extent of possible traffic backups and affected routes</a:t>
            </a:r>
            <a:endParaRPr lang="en-US" sz="4000" dirty="0"/>
          </a:p>
        </p:txBody>
      </p:sp>
    </p:spTree>
    <p:extLst>
      <p:ext uri="{BB962C8B-B14F-4D97-AF65-F5344CB8AC3E}">
        <p14:creationId xmlns:p14="http://schemas.microsoft.com/office/powerpoint/2010/main" val="27186647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458523"/>
            <a:ext cx="8229600" cy="659859"/>
          </a:xfrm>
        </p:spPr>
        <p:txBody>
          <a:bodyPr/>
          <a:lstStyle/>
          <a:p>
            <a:r>
              <a:rPr lang="en-US" dirty="0"/>
              <a:t>Extent of Traffic Impacts </a:t>
            </a:r>
            <a:r>
              <a:rPr lang="en-US" sz="2400" dirty="0"/>
              <a:t>(2 of 2)</a:t>
            </a:r>
          </a:p>
        </p:txBody>
      </p:sp>
      <p:sp>
        <p:nvSpPr>
          <p:cNvPr id="3" name="Content Placeholder 2"/>
          <p:cNvSpPr>
            <a:spLocks noGrp="1"/>
          </p:cNvSpPr>
          <p:nvPr>
            <p:ph idx="1"/>
          </p:nvPr>
        </p:nvSpPr>
        <p:spPr/>
        <p:txBody>
          <a:bodyPr/>
          <a:lstStyle/>
          <a:p>
            <a:r>
              <a:rPr lang="en-US" dirty="0"/>
              <a:t>Traffic analysis of construction conditions helps to:</a:t>
            </a:r>
          </a:p>
          <a:p>
            <a:pPr lvl="1"/>
            <a:r>
              <a:rPr lang="en-US" dirty="0"/>
              <a:t>Select alternative options/routes with least impact </a:t>
            </a:r>
          </a:p>
          <a:p>
            <a:r>
              <a:rPr lang="en-US" dirty="0"/>
              <a:t>Design-Build – operational analysis done along with design</a:t>
            </a:r>
          </a:p>
          <a:p>
            <a:endParaRPr lang="en-US" sz="4000" dirty="0"/>
          </a:p>
        </p:txBody>
      </p:sp>
    </p:spTree>
    <p:extLst>
      <p:ext uri="{BB962C8B-B14F-4D97-AF65-F5344CB8AC3E}">
        <p14:creationId xmlns:p14="http://schemas.microsoft.com/office/powerpoint/2010/main" val="13616248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458523"/>
            <a:ext cx="8229600" cy="659859"/>
          </a:xfrm>
        </p:spPr>
        <p:txBody>
          <a:bodyPr/>
          <a:lstStyle/>
          <a:p>
            <a:r>
              <a:rPr lang="en-US" dirty="0"/>
              <a:t>Need for Early Impact Assessment</a:t>
            </a:r>
            <a:endParaRPr lang="en-US" sz="2000" dirty="0"/>
          </a:p>
        </p:txBody>
      </p:sp>
      <p:sp>
        <p:nvSpPr>
          <p:cNvPr id="3" name="Content Placeholder 2"/>
          <p:cNvSpPr>
            <a:spLocks noGrp="1"/>
          </p:cNvSpPr>
          <p:nvPr>
            <p:ph idx="1"/>
          </p:nvPr>
        </p:nvSpPr>
        <p:spPr/>
        <p:txBody>
          <a:bodyPr>
            <a:normAutofit/>
          </a:bodyPr>
          <a:lstStyle/>
          <a:p>
            <a:r>
              <a:rPr lang="en-US" dirty="0"/>
              <a:t>Identify issues/problem areas</a:t>
            </a:r>
          </a:p>
          <a:p>
            <a:r>
              <a:rPr lang="en-US" dirty="0"/>
              <a:t>Consider WZ impacts in design alternatives analysis</a:t>
            </a:r>
          </a:p>
          <a:p>
            <a:r>
              <a:rPr lang="en-US" dirty="0"/>
              <a:t>Ensure temporary traffic control (TTC) alternatives analysis is reviewed with each design alternative</a:t>
            </a:r>
          </a:p>
        </p:txBody>
      </p:sp>
    </p:spTree>
    <p:extLst>
      <p:ext uri="{BB962C8B-B14F-4D97-AF65-F5344CB8AC3E}">
        <p14:creationId xmlns:p14="http://schemas.microsoft.com/office/powerpoint/2010/main" val="29918253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165983"/>
            <a:ext cx="8693542" cy="1343465"/>
          </a:xfrm>
        </p:spPr>
        <p:txBody>
          <a:bodyPr>
            <a:normAutofit/>
          </a:bodyPr>
          <a:lstStyle/>
          <a:p>
            <a:r>
              <a:rPr lang="en-US" dirty="0"/>
              <a:t>Need for Early Impact Assessment (cont.)</a:t>
            </a:r>
            <a:endParaRPr lang="en-US" sz="2000" dirty="0"/>
          </a:p>
        </p:txBody>
      </p:sp>
      <p:sp>
        <p:nvSpPr>
          <p:cNvPr id="3" name="Content Placeholder 2"/>
          <p:cNvSpPr>
            <a:spLocks noGrp="1"/>
          </p:cNvSpPr>
          <p:nvPr>
            <p:ph idx="1"/>
          </p:nvPr>
        </p:nvSpPr>
        <p:spPr>
          <a:xfrm>
            <a:off x="450458" y="2052125"/>
            <a:ext cx="8229600" cy="4639892"/>
          </a:xfrm>
        </p:spPr>
        <p:txBody>
          <a:bodyPr>
            <a:normAutofit/>
          </a:bodyPr>
          <a:lstStyle/>
          <a:p>
            <a:r>
              <a:rPr lang="en-US" dirty="0"/>
              <a:t>Choose a design alternative that alleviates WZ impacts</a:t>
            </a:r>
          </a:p>
          <a:p>
            <a:r>
              <a:rPr lang="en-US" dirty="0"/>
              <a:t>Ensure TMP development and implementation costs are included in the project budget</a:t>
            </a:r>
          </a:p>
          <a:p>
            <a:r>
              <a:rPr lang="en-US" dirty="0"/>
              <a:t>Difficult to change options at a later stage </a:t>
            </a:r>
          </a:p>
          <a:p>
            <a:pPr marL="0" indent="0" algn="ctr">
              <a:buNone/>
            </a:pPr>
            <a:r>
              <a:rPr lang="en-US" b="1" i="1" dirty="0"/>
              <a:t>Helps in selecting the best project option</a:t>
            </a:r>
          </a:p>
        </p:txBody>
      </p:sp>
    </p:spTree>
    <p:extLst>
      <p:ext uri="{BB962C8B-B14F-4D97-AF65-F5344CB8AC3E}">
        <p14:creationId xmlns:p14="http://schemas.microsoft.com/office/powerpoint/2010/main" val="25606972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258418"/>
            <a:ext cx="8229600" cy="990610"/>
          </a:xfrm>
        </p:spPr>
        <p:txBody>
          <a:bodyPr>
            <a:normAutofit fontScale="90000"/>
          </a:bodyPr>
          <a:lstStyle/>
          <a:p>
            <a:pPr marL="0" indent="0"/>
            <a:r>
              <a:rPr lang="en-US" sz="4000" dirty="0"/>
              <a:t>Assessment in Each Program Delivery Stage</a:t>
            </a:r>
          </a:p>
        </p:txBody>
      </p:sp>
      <p:sp>
        <p:nvSpPr>
          <p:cNvPr id="3" name="Content Placeholder 2"/>
          <p:cNvSpPr>
            <a:spLocks noGrp="1"/>
          </p:cNvSpPr>
          <p:nvPr>
            <p:ph idx="1"/>
          </p:nvPr>
        </p:nvSpPr>
        <p:spPr>
          <a:xfrm>
            <a:off x="596348" y="1709530"/>
            <a:ext cx="8083710" cy="4030088"/>
          </a:xfrm>
        </p:spPr>
        <p:txBody>
          <a:bodyPr>
            <a:normAutofit/>
          </a:bodyPr>
          <a:lstStyle/>
          <a:p>
            <a:r>
              <a:rPr lang="en-US" dirty="0"/>
              <a:t>By Policy</a:t>
            </a:r>
          </a:p>
          <a:p>
            <a:r>
              <a:rPr lang="en-US" dirty="0"/>
              <a:t>Planning Level</a:t>
            </a:r>
          </a:p>
          <a:p>
            <a:r>
              <a:rPr lang="en-US" dirty="0"/>
              <a:t>Preliminary Engineering and Design</a:t>
            </a:r>
          </a:p>
          <a:p>
            <a:r>
              <a:rPr lang="en-US" dirty="0"/>
              <a:t>Construction</a:t>
            </a:r>
          </a:p>
          <a:p>
            <a:r>
              <a:rPr lang="en-US" dirty="0"/>
              <a:t>Management, maintenance, and operations</a:t>
            </a:r>
            <a:endParaRPr lang="en-US" b="1" dirty="0"/>
          </a:p>
        </p:txBody>
      </p:sp>
    </p:spTree>
    <p:extLst>
      <p:ext uri="{BB962C8B-B14F-4D97-AF65-F5344CB8AC3E}">
        <p14:creationId xmlns:p14="http://schemas.microsoft.com/office/powerpoint/2010/main" val="28813067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Impact Assessment Process</a:t>
            </a:r>
          </a:p>
        </p:txBody>
      </p:sp>
      <p:pic>
        <p:nvPicPr>
          <p:cNvPr id="2050" name="Picture 2" descr="Impacts assessment process chart showing compile project information, determine measures of effectiveness, assess impacts of alternatives, assess impacts of selected alternatives at micro level, and identify management strategies">
            <a:extLst>
              <a:ext uri="{C183D7F6-B498-43B3-948B-1728B52AA6E4}">
                <adec:decorative xmlns:adec="http://schemas.microsoft.com/office/drawing/2017/decorative" val="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75568" y="0"/>
            <a:ext cx="8573273"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7620000" y="2566335"/>
            <a:ext cx="1354858" cy="400110"/>
          </a:xfrm>
          <a:prstGeom prst="rect">
            <a:avLst/>
          </a:prstGeom>
          <a:noFill/>
        </p:spPr>
        <p:txBody>
          <a:bodyPr wrap="none" rtlCol="0">
            <a:spAutoFit/>
          </a:bodyPr>
          <a:lstStyle/>
          <a:p>
            <a:r>
              <a:rPr lang="en-US" sz="2000" dirty="0"/>
              <a:t>Module 6</a:t>
            </a:r>
          </a:p>
        </p:txBody>
      </p:sp>
      <p:sp>
        <p:nvSpPr>
          <p:cNvPr id="4" name="Oval 3" descr="Module 6"/>
          <p:cNvSpPr/>
          <p:nvPr/>
        </p:nvSpPr>
        <p:spPr>
          <a:xfrm>
            <a:off x="7459229" y="2251802"/>
            <a:ext cx="1676400" cy="914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 name="Straight Connector 5">
            <a:extLst>
              <a:ext uri="{C183D7F6-B498-43B3-948B-1728B52AA6E4}">
                <adec:decorative xmlns:adec="http://schemas.microsoft.com/office/drawing/2017/decorative" val="1"/>
              </a:ext>
            </a:extLst>
          </p:cNvPr>
          <p:cNvCxnSpPr/>
          <p:nvPr/>
        </p:nvCxnSpPr>
        <p:spPr>
          <a:xfrm flipH="1">
            <a:off x="7162800" y="2697334"/>
            <a:ext cx="304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C183D7F6-B498-43B3-948B-1728B52AA6E4}">
                <adec:decorative xmlns:adec="http://schemas.microsoft.com/office/drawing/2017/decorative" val="1"/>
              </a:ext>
            </a:extLst>
          </p:cNvPr>
          <p:cNvCxnSpPr>
            <a:cxnSpLocks/>
          </p:cNvCxnSpPr>
          <p:nvPr/>
        </p:nvCxnSpPr>
        <p:spPr>
          <a:xfrm flipH="1">
            <a:off x="6858000" y="2709002"/>
            <a:ext cx="304800" cy="12865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 name="Google Shape;74;p1">
            <a:extLst>
              <a:ext uri="{FF2B5EF4-FFF2-40B4-BE49-F238E27FC236}">
                <a16:creationId xmlns:a16="http://schemas.microsoft.com/office/drawing/2014/main" id="{A4D0DAE6-A148-E99D-4FBA-5F9A8B176F33}"/>
              </a:ext>
            </a:extLst>
          </p:cNvPr>
          <p:cNvSpPr/>
          <p:nvPr/>
        </p:nvSpPr>
        <p:spPr>
          <a:xfrm>
            <a:off x="7369682" y="5494504"/>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
        <p:nvSpPr>
          <p:cNvPr id="7" name="TextBox 6">
            <a:extLst>
              <a:ext uri="{FF2B5EF4-FFF2-40B4-BE49-F238E27FC236}">
                <a16:creationId xmlns:a16="http://schemas.microsoft.com/office/drawing/2014/main" id="{9BC13F6E-87CC-E495-8F2E-409F68005F30}"/>
              </a:ext>
            </a:extLst>
          </p:cNvPr>
          <p:cNvSpPr txBox="1"/>
          <p:nvPr/>
        </p:nvSpPr>
        <p:spPr>
          <a:xfrm>
            <a:off x="6237829" y="153891"/>
            <a:ext cx="2785902" cy="2031325"/>
          </a:xfrm>
          <a:prstGeom prst="rect">
            <a:avLst/>
          </a:prstGeom>
          <a:noFill/>
        </p:spPr>
        <p:txBody>
          <a:bodyPr wrap="square" rtlCol="0">
            <a:spAutoFit/>
          </a:bodyPr>
          <a:lstStyle/>
          <a:p>
            <a:r>
              <a:rPr lang="en-US" b="1" dirty="0"/>
              <a:t>MOE</a:t>
            </a:r>
            <a:r>
              <a:rPr lang="en-US" dirty="0"/>
              <a:t> = Measure of Effectiveness</a:t>
            </a:r>
          </a:p>
          <a:p>
            <a:r>
              <a:rPr lang="en-US" b="1" dirty="0"/>
              <a:t>MOT</a:t>
            </a:r>
            <a:r>
              <a:rPr lang="en-US" dirty="0"/>
              <a:t> = Maintenance of Traffic</a:t>
            </a:r>
          </a:p>
          <a:p>
            <a:r>
              <a:rPr lang="en-US" b="1" dirty="0"/>
              <a:t>TCP</a:t>
            </a:r>
            <a:r>
              <a:rPr lang="en-US" dirty="0"/>
              <a:t> = Traffic Control Plan</a:t>
            </a:r>
          </a:p>
          <a:p>
            <a:r>
              <a:rPr lang="en-US" b="1" dirty="0"/>
              <a:t>TTC</a:t>
            </a:r>
            <a:r>
              <a:rPr lang="en-US" dirty="0"/>
              <a:t> = Temporary Traffic Control</a:t>
            </a:r>
          </a:p>
        </p:txBody>
      </p:sp>
    </p:spTree>
    <p:extLst>
      <p:ext uri="{BB962C8B-B14F-4D97-AF65-F5344CB8AC3E}">
        <p14:creationId xmlns:p14="http://schemas.microsoft.com/office/powerpoint/2010/main" val="21992587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458523"/>
            <a:ext cx="8229600" cy="659859"/>
          </a:xfrm>
        </p:spPr>
        <p:txBody>
          <a:bodyPr>
            <a:normAutofit fontScale="90000"/>
          </a:bodyPr>
          <a:lstStyle/>
          <a:p>
            <a:r>
              <a:rPr lang="en-US" sz="4000" dirty="0"/>
              <a:t>Step 1 – Compile Project Information</a:t>
            </a:r>
            <a:endParaRPr lang="en-US" dirty="0"/>
          </a:p>
        </p:txBody>
      </p:sp>
      <p:sp>
        <p:nvSpPr>
          <p:cNvPr id="3" name="Content Placeholder 2"/>
          <p:cNvSpPr>
            <a:spLocks noGrp="1"/>
          </p:cNvSpPr>
          <p:nvPr>
            <p:ph idx="1"/>
          </p:nvPr>
        </p:nvSpPr>
        <p:spPr/>
        <p:txBody>
          <a:bodyPr/>
          <a:lstStyle/>
          <a:p>
            <a:r>
              <a:rPr lang="en-US" dirty="0"/>
              <a:t>Project Scope</a:t>
            </a:r>
          </a:p>
          <a:p>
            <a:r>
              <a:rPr lang="en-US" dirty="0"/>
              <a:t>Roadway Characteristics</a:t>
            </a:r>
          </a:p>
          <a:p>
            <a:r>
              <a:rPr lang="en-US" dirty="0"/>
              <a:t>Traffic Characteristics</a:t>
            </a:r>
          </a:p>
          <a:p>
            <a:r>
              <a:rPr lang="en-US" dirty="0"/>
              <a:t>Other Factors</a:t>
            </a:r>
          </a:p>
          <a:p>
            <a:endParaRPr lang="en-US" sz="4000" dirty="0"/>
          </a:p>
        </p:txBody>
      </p:sp>
      <p:pic>
        <p:nvPicPr>
          <p:cNvPr id="4" name="Picture 3">
            <a:extLst>
              <a:ext uri="{FF2B5EF4-FFF2-40B4-BE49-F238E27FC236}">
                <a16:creationId xmlns:a16="http://schemas.microsoft.com/office/drawing/2014/main" id="{3C9FFD7C-E45C-4865-BA97-C1B7FCFC0AD3}"/>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221166" y="3649561"/>
            <a:ext cx="6688183" cy="2090057"/>
          </a:xfrm>
          <a:prstGeom prst="rect">
            <a:avLst/>
          </a:prstGeom>
        </p:spPr>
      </p:pic>
      <p:sp>
        <p:nvSpPr>
          <p:cNvPr id="5" name="Google Shape;74;p1">
            <a:extLst>
              <a:ext uri="{FF2B5EF4-FFF2-40B4-BE49-F238E27FC236}">
                <a16:creationId xmlns:a16="http://schemas.microsoft.com/office/drawing/2014/main" id="{F923BF76-509B-9347-B2B1-7296CF952310}"/>
              </a:ext>
            </a:extLst>
          </p:cNvPr>
          <p:cNvSpPr/>
          <p:nvPr/>
        </p:nvSpPr>
        <p:spPr>
          <a:xfrm>
            <a:off x="6917619" y="5757479"/>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19587245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258418"/>
            <a:ext cx="8229600" cy="990610"/>
          </a:xfrm>
        </p:spPr>
        <p:txBody>
          <a:bodyPr>
            <a:normAutofit fontScale="90000"/>
          </a:bodyPr>
          <a:lstStyle/>
          <a:p>
            <a:r>
              <a:rPr lang="en-US" sz="4000" dirty="0"/>
              <a:t>Step 2 – Determine MOEs and Analysis Approach </a:t>
            </a:r>
            <a:r>
              <a:rPr lang="en-US" sz="2000" dirty="0"/>
              <a:t>(1 of 3)</a:t>
            </a:r>
            <a:endParaRPr lang="en-US" sz="3600" dirty="0"/>
          </a:p>
        </p:txBody>
      </p:sp>
      <p:sp>
        <p:nvSpPr>
          <p:cNvPr id="3" name="Content Placeholder 2"/>
          <p:cNvSpPr>
            <a:spLocks noGrp="1"/>
          </p:cNvSpPr>
          <p:nvPr>
            <p:ph idx="1"/>
          </p:nvPr>
        </p:nvSpPr>
        <p:spPr>
          <a:xfrm>
            <a:off x="450458" y="1343465"/>
            <a:ext cx="8693542" cy="4739283"/>
          </a:xfrm>
        </p:spPr>
        <p:txBody>
          <a:bodyPr>
            <a:normAutofit lnSpcReduction="10000"/>
          </a:bodyPr>
          <a:lstStyle/>
          <a:p>
            <a:r>
              <a:rPr lang="en-US" b="1" dirty="0"/>
              <a:t>What is the Agency aiming for in work zone performance?</a:t>
            </a:r>
          </a:p>
          <a:p>
            <a:pPr lvl="1"/>
            <a:r>
              <a:rPr lang="en-US" sz="2800" dirty="0"/>
              <a:t>Avoid queues? Limit queues to 1 mile?</a:t>
            </a:r>
          </a:p>
          <a:p>
            <a:pPr lvl="1"/>
            <a:r>
              <a:rPr lang="en-US" sz="2800" dirty="0"/>
              <a:t>Prevent increase in crashes?</a:t>
            </a:r>
          </a:p>
          <a:p>
            <a:pPr lvl="1"/>
            <a:r>
              <a:rPr lang="en-US" sz="2800" dirty="0"/>
              <a:t>Keep additional delay under 15 minutes?</a:t>
            </a:r>
          </a:p>
          <a:p>
            <a:pPr lvl="1"/>
            <a:r>
              <a:rPr lang="en-US" sz="2800" dirty="0"/>
              <a:t>Selected MOEs should track with Agency goals:</a:t>
            </a:r>
          </a:p>
          <a:p>
            <a:pPr lvl="1"/>
            <a:r>
              <a:rPr lang="en-US" sz="2800" dirty="0"/>
              <a:t>Policy goals</a:t>
            </a:r>
          </a:p>
          <a:p>
            <a:pPr lvl="1"/>
            <a:r>
              <a:rPr lang="en-US" sz="2800" dirty="0"/>
              <a:t>Significant project criteria</a:t>
            </a:r>
          </a:p>
          <a:p>
            <a:pPr lvl="1"/>
            <a:r>
              <a:rPr lang="en-US" sz="2800" dirty="0"/>
              <a:t>Agency performance measures</a:t>
            </a:r>
          </a:p>
          <a:p>
            <a:pPr lvl="1"/>
            <a:r>
              <a:rPr lang="en-US" sz="2800" dirty="0"/>
              <a:t>Format for providing traveler info</a:t>
            </a:r>
          </a:p>
          <a:p>
            <a:endParaRPr lang="en-US" sz="3600" dirty="0"/>
          </a:p>
        </p:txBody>
      </p:sp>
    </p:spTree>
    <p:extLst>
      <p:ext uri="{BB962C8B-B14F-4D97-AF65-F5344CB8AC3E}">
        <p14:creationId xmlns:p14="http://schemas.microsoft.com/office/powerpoint/2010/main" val="16106425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Step 2 – Determine MOEs and Analysis Approach </a:t>
            </a:r>
            <a:r>
              <a:rPr lang="en-US" sz="2400" dirty="0"/>
              <a:t>(2 of 3)</a:t>
            </a:r>
            <a:endParaRPr lang="en-US" dirty="0"/>
          </a:p>
        </p:txBody>
      </p:sp>
      <p:sp>
        <p:nvSpPr>
          <p:cNvPr id="3" name="Content Placeholder 2"/>
          <p:cNvSpPr>
            <a:spLocks noGrp="1"/>
          </p:cNvSpPr>
          <p:nvPr>
            <p:ph idx="1"/>
          </p:nvPr>
        </p:nvSpPr>
        <p:spPr>
          <a:xfrm>
            <a:off x="311310" y="1829619"/>
            <a:ext cx="8229600" cy="4396153"/>
          </a:xfrm>
        </p:spPr>
        <p:txBody>
          <a:bodyPr/>
          <a:lstStyle/>
          <a:p>
            <a:r>
              <a:rPr lang="en-US" b="1" dirty="0"/>
              <a:t>TTC Alternative Assessment</a:t>
            </a:r>
          </a:p>
          <a:p>
            <a:pPr lvl="1"/>
            <a:r>
              <a:rPr lang="en-US" dirty="0"/>
              <a:t>Macro level assessment that helps to select the best work zone option </a:t>
            </a:r>
          </a:p>
          <a:p>
            <a:r>
              <a:rPr lang="en-US" b="1" dirty="0"/>
              <a:t>Phasing Analysis of Selected Option</a:t>
            </a:r>
          </a:p>
          <a:p>
            <a:pPr lvl="1"/>
            <a:r>
              <a:rPr lang="en-US" dirty="0"/>
              <a:t>Micro level assessment that helps in identifying any impacts associated with each phasing of the selected work zone option</a:t>
            </a:r>
          </a:p>
          <a:p>
            <a:pPr marL="0" indent="0">
              <a:buNone/>
            </a:pPr>
            <a:endParaRPr lang="en-US" dirty="0"/>
          </a:p>
        </p:txBody>
      </p:sp>
    </p:spTree>
    <p:extLst>
      <p:ext uri="{BB962C8B-B14F-4D97-AF65-F5344CB8AC3E}">
        <p14:creationId xmlns:p14="http://schemas.microsoft.com/office/powerpoint/2010/main" val="8772795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rmAutofit fontScale="90000"/>
          </a:bodyPr>
          <a:lstStyle/>
          <a:p>
            <a:pPr eaLnBrk="1" hangingPunct="1"/>
            <a:r>
              <a:rPr lang="en-US" sz="4000" dirty="0"/>
              <a:t>Step 2 – Determine MOEs and Analysis Approach </a:t>
            </a:r>
            <a:r>
              <a:rPr lang="en-US" sz="2400" dirty="0"/>
              <a:t>(3 of 3)</a:t>
            </a:r>
            <a:endParaRPr lang="en-US" sz="4000" dirty="0"/>
          </a:p>
        </p:txBody>
      </p:sp>
      <p:pic>
        <p:nvPicPr>
          <p:cNvPr id="27651" name="Picture 3" descr="Example of the Work zone Analysis Tools from simple to complex, or sketch planning, travel demand, signal optimization, macro, meso, and micro with proprietary examples of each"/>
          <p:cNvPicPr>
            <a:picLocks noGrp="1" noChangeAspect="1" noChangeArrowheads="1"/>
          </p:cNvPicPr>
          <p:nvPr>
            <p:ph idx="1"/>
          </p:nvPr>
        </p:nvPicPr>
        <p:blipFill>
          <a:blip r:embed="rId3" cstate="print"/>
          <a:stretch>
            <a:fillRect/>
          </a:stretch>
        </p:blipFill>
        <p:spPr>
          <a:xfrm>
            <a:off x="0" y="2888622"/>
            <a:ext cx="9095053" cy="2140578"/>
          </a:xfrm>
        </p:spPr>
      </p:pic>
      <p:sp>
        <p:nvSpPr>
          <p:cNvPr id="2" name="Rectangle 1"/>
          <p:cNvSpPr/>
          <p:nvPr/>
        </p:nvSpPr>
        <p:spPr>
          <a:xfrm>
            <a:off x="533400" y="1752600"/>
            <a:ext cx="4724400" cy="584775"/>
          </a:xfrm>
          <a:prstGeom prst="rect">
            <a:avLst/>
          </a:prstGeom>
        </p:spPr>
        <p:txBody>
          <a:bodyPr wrap="square">
            <a:spAutoFit/>
          </a:bodyPr>
          <a:lstStyle/>
          <a:p>
            <a:r>
              <a:rPr lang="en-US" sz="3200" b="1" dirty="0">
                <a:latin typeface="Calibri" panose="020F0502020204030204" pitchFamily="34" charset="0"/>
              </a:rPr>
              <a:t>Work Zone Analysis Tools</a:t>
            </a:r>
          </a:p>
        </p:txBody>
      </p:sp>
      <p:sp>
        <p:nvSpPr>
          <p:cNvPr id="3" name="Google Shape;74;p1">
            <a:extLst>
              <a:ext uri="{FF2B5EF4-FFF2-40B4-BE49-F238E27FC236}">
                <a16:creationId xmlns:a16="http://schemas.microsoft.com/office/drawing/2014/main" id="{2FC6FB66-39C8-FBA1-2A09-7D660CCB6CDB}"/>
              </a:ext>
            </a:extLst>
          </p:cNvPr>
          <p:cNvSpPr/>
          <p:nvPr/>
        </p:nvSpPr>
        <p:spPr>
          <a:xfrm>
            <a:off x="7924800" y="5029200"/>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1727379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0458" y="322468"/>
            <a:ext cx="8229600" cy="659859"/>
          </a:xfrm>
        </p:spPr>
        <p:txBody>
          <a:bodyPr/>
          <a:lstStyle/>
          <a:p>
            <a:r>
              <a:rPr lang="en-US" dirty="0"/>
              <a:t>Module Contents</a:t>
            </a:r>
          </a:p>
        </p:txBody>
      </p:sp>
      <p:sp>
        <p:nvSpPr>
          <p:cNvPr id="5" name="Content Placeholder 4"/>
          <p:cNvSpPr>
            <a:spLocks noGrp="1"/>
          </p:cNvSpPr>
          <p:nvPr>
            <p:ph idx="1"/>
          </p:nvPr>
        </p:nvSpPr>
        <p:spPr/>
        <p:txBody>
          <a:bodyPr/>
          <a:lstStyle/>
          <a:p>
            <a:r>
              <a:rPr lang="en-US" dirty="0"/>
              <a:t>Overview</a:t>
            </a:r>
          </a:p>
          <a:p>
            <a:r>
              <a:rPr lang="en-US" dirty="0"/>
              <a:t>Types of Impacts </a:t>
            </a:r>
          </a:p>
          <a:p>
            <a:r>
              <a:rPr lang="en-US" dirty="0"/>
              <a:t>Why and When Assess Impacts</a:t>
            </a:r>
          </a:p>
          <a:p>
            <a:r>
              <a:rPr lang="en-US" dirty="0"/>
              <a:t>Work Zone Impacts Assessment Process</a:t>
            </a:r>
          </a:p>
          <a:p>
            <a:r>
              <a:rPr lang="en-US" dirty="0"/>
              <a:t>Performance Assessment</a:t>
            </a:r>
          </a:p>
          <a:p>
            <a:r>
              <a:rPr lang="en-US" dirty="0"/>
              <a:t>Exercise</a:t>
            </a:r>
          </a:p>
        </p:txBody>
      </p:sp>
    </p:spTree>
    <p:extLst>
      <p:ext uri="{BB962C8B-B14F-4D97-AF65-F5344CB8AC3E}">
        <p14:creationId xmlns:p14="http://schemas.microsoft.com/office/powerpoint/2010/main" val="5023281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title"/>
          </p:nvPr>
        </p:nvSpPr>
        <p:spPr>
          <a:xfrm>
            <a:off x="304800" y="274638"/>
            <a:ext cx="8229600" cy="839787"/>
          </a:xfrm>
        </p:spPr>
        <p:txBody>
          <a:bodyPr/>
          <a:lstStyle/>
          <a:p>
            <a:pPr eaLnBrk="1" hangingPunct="1"/>
            <a:r>
              <a:rPr lang="en-US" dirty="0"/>
              <a:t>Work Zone Analysis Primer</a:t>
            </a:r>
          </a:p>
        </p:txBody>
      </p:sp>
      <p:sp>
        <p:nvSpPr>
          <p:cNvPr id="26627" name="Rectangle 9"/>
          <p:cNvSpPr>
            <a:spLocks noGrp="1" noChangeArrowheads="1"/>
          </p:cNvSpPr>
          <p:nvPr>
            <p:ph sz="half" idx="1"/>
          </p:nvPr>
        </p:nvSpPr>
        <p:spPr>
          <a:xfrm>
            <a:off x="304800" y="1296987"/>
            <a:ext cx="4038600" cy="4484082"/>
          </a:xfrm>
        </p:spPr>
        <p:txBody>
          <a:bodyPr/>
          <a:lstStyle/>
          <a:p>
            <a:pPr eaLnBrk="1" hangingPunct="1"/>
            <a:r>
              <a:rPr lang="en-US" sz="2800" dirty="0"/>
              <a:t>Aid in selection of the correct tool to use in the analysis</a:t>
            </a:r>
          </a:p>
          <a:p>
            <a:pPr eaLnBrk="1" hangingPunct="1"/>
            <a:r>
              <a:rPr lang="en-US" sz="2800" dirty="0"/>
              <a:t>Provide guidance to reviewer to ensure appropriate tool was selected for project</a:t>
            </a:r>
          </a:p>
          <a:p>
            <a:pPr eaLnBrk="1" hangingPunct="1"/>
            <a:endParaRPr lang="en-US" b="1" dirty="0"/>
          </a:p>
        </p:txBody>
      </p:sp>
      <p:pic>
        <p:nvPicPr>
          <p:cNvPr id="26631" name="Picture 8" descr="Traffic Analysis Toolbox Volume VIII: Work Zone Modeling and Simulation - A Guide for Decision-Makers cover image"/>
          <p:cNvPicPr>
            <a:picLocks noChangeAspect="1" noChangeArrowheads="1"/>
          </p:cNvPicPr>
          <p:nvPr/>
        </p:nvPicPr>
        <p:blipFill>
          <a:blip r:embed="rId3" cstate="print"/>
          <a:srcRect/>
          <a:stretch>
            <a:fillRect/>
          </a:stretch>
        </p:blipFill>
        <p:spPr bwMode="auto">
          <a:xfrm>
            <a:off x="4876800" y="1296986"/>
            <a:ext cx="3428771" cy="4358965"/>
          </a:xfrm>
          <a:prstGeom prst="rect">
            <a:avLst/>
          </a:prstGeom>
          <a:noFill/>
          <a:ln w="9525">
            <a:noFill/>
            <a:miter lim="800000"/>
            <a:headEnd/>
            <a:tailEnd/>
          </a:ln>
        </p:spPr>
      </p:pic>
      <p:sp>
        <p:nvSpPr>
          <p:cNvPr id="2" name="Google Shape;74;p1">
            <a:extLst>
              <a:ext uri="{FF2B5EF4-FFF2-40B4-BE49-F238E27FC236}">
                <a16:creationId xmlns:a16="http://schemas.microsoft.com/office/drawing/2014/main" id="{16877159-617C-A658-76D5-06B63BED9F53}"/>
              </a:ext>
            </a:extLst>
          </p:cNvPr>
          <p:cNvSpPr/>
          <p:nvPr/>
        </p:nvSpPr>
        <p:spPr>
          <a:xfrm>
            <a:off x="7315200" y="5715421"/>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2866337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6"/>
          <p:cNvSpPr>
            <a:spLocks noGrp="1" noChangeArrowheads="1"/>
          </p:cNvSpPr>
          <p:nvPr>
            <p:ph type="title"/>
          </p:nvPr>
        </p:nvSpPr>
        <p:spPr>
          <a:xfrm>
            <a:off x="381000" y="158223"/>
            <a:ext cx="8229600" cy="839787"/>
          </a:xfrm>
        </p:spPr>
        <p:txBody>
          <a:bodyPr>
            <a:normAutofit fontScale="90000"/>
          </a:bodyPr>
          <a:lstStyle/>
          <a:p>
            <a:pPr eaLnBrk="1" hangingPunct="1"/>
            <a:r>
              <a:rPr lang="en-US" sz="4000" dirty="0"/>
              <a:t>Work Zone Modeling and Simulation</a:t>
            </a:r>
          </a:p>
        </p:txBody>
      </p:sp>
      <p:sp>
        <p:nvSpPr>
          <p:cNvPr id="28675" name="Rectangle 7"/>
          <p:cNvSpPr>
            <a:spLocks noGrp="1" noChangeArrowheads="1"/>
          </p:cNvSpPr>
          <p:nvPr>
            <p:ph sz="half" idx="1"/>
          </p:nvPr>
        </p:nvSpPr>
        <p:spPr/>
        <p:txBody>
          <a:bodyPr>
            <a:normAutofit/>
          </a:bodyPr>
          <a:lstStyle/>
          <a:p>
            <a:pPr eaLnBrk="1" hangingPunct="1"/>
            <a:r>
              <a:rPr lang="en-US" sz="2800" dirty="0"/>
              <a:t>Volume IX 	</a:t>
            </a:r>
          </a:p>
          <a:p>
            <a:pPr lvl="1" eaLnBrk="1" hangingPunct="1"/>
            <a:r>
              <a:rPr lang="en-US" sz="2800" dirty="0"/>
              <a:t>Case studies</a:t>
            </a:r>
          </a:p>
          <a:p>
            <a:pPr lvl="1" eaLnBrk="1" hangingPunct="1"/>
            <a:r>
              <a:rPr lang="en-US" sz="2800" dirty="0"/>
              <a:t>Aid for analysts</a:t>
            </a:r>
          </a:p>
        </p:txBody>
      </p:sp>
      <p:pic>
        <p:nvPicPr>
          <p:cNvPr id="28677" name="Picture 5" descr="Traffic Analysis Toolbox Volume VIII: Work Zone Modeling and Simulation - A Guide for Decision-Makers cover image"/>
          <p:cNvPicPr>
            <a:picLocks noChangeAspect="1" noChangeArrowheads="1"/>
          </p:cNvPicPr>
          <p:nvPr/>
        </p:nvPicPr>
        <p:blipFill>
          <a:blip r:embed="rId3" cstate="print"/>
          <a:srcRect/>
          <a:stretch>
            <a:fillRect/>
          </a:stretch>
        </p:blipFill>
        <p:spPr bwMode="auto">
          <a:xfrm>
            <a:off x="4648202" y="1148187"/>
            <a:ext cx="3731300" cy="4641552"/>
          </a:xfrm>
          <a:prstGeom prst="rect">
            <a:avLst/>
          </a:prstGeom>
          <a:noFill/>
          <a:ln w="9525">
            <a:noFill/>
            <a:miter lim="800000"/>
            <a:headEnd/>
            <a:tailEnd/>
          </a:ln>
        </p:spPr>
      </p:pic>
      <p:sp>
        <p:nvSpPr>
          <p:cNvPr id="2" name="Google Shape;74;p1">
            <a:extLst>
              <a:ext uri="{FF2B5EF4-FFF2-40B4-BE49-F238E27FC236}">
                <a16:creationId xmlns:a16="http://schemas.microsoft.com/office/drawing/2014/main" id="{158516CC-BD49-5183-6462-576B61886FD2}"/>
              </a:ext>
            </a:extLst>
          </p:cNvPr>
          <p:cNvSpPr/>
          <p:nvPr/>
        </p:nvSpPr>
        <p:spPr>
          <a:xfrm>
            <a:off x="7391400" y="5816825"/>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944642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299804"/>
            <a:ext cx="8229600" cy="949224"/>
          </a:xfrm>
        </p:spPr>
        <p:txBody>
          <a:bodyPr>
            <a:normAutofit fontScale="90000"/>
          </a:bodyPr>
          <a:lstStyle/>
          <a:p>
            <a:r>
              <a:rPr lang="en-US" sz="4000" dirty="0"/>
              <a:t>Step 3 - Assess Impacts of Alternatives (Macro Level)</a:t>
            </a:r>
            <a:r>
              <a:rPr lang="en-US" sz="2000" dirty="0"/>
              <a:t> (1 of 3)</a:t>
            </a:r>
            <a:endParaRPr lang="en-US" sz="4000" dirty="0"/>
          </a:p>
        </p:txBody>
      </p:sp>
      <p:sp>
        <p:nvSpPr>
          <p:cNvPr id="3" name="Content Placeholder 2"/>
          <p:cNvSpPr>
            <a:spLocks noGrp="1"/>
          </p:cNvSpPr>
          <p:nvPr>
            <p:ph idx="1"/>
          </p:nvPr>
        </p:nvSpPr>
        <p:spPr>
          <a:xfrm>
            <a:off x="450458" y="1539143"/>
            <a:ext cx="8229600" cy="5318857"/>
          </a:xfrm>
        </p:spPr>
        <p:txBody>
          <a:bodyPr>
            <a:normAutofit/>
          </a:bodyPr>
          <a:lstStyle/>
          <a:p>
            <a:r>
              <a:rPr lang="en-US" dirty="0"/>
              <a:t>TTC Alternative Assessment</a:t>
            </a:r>
          </a:p>
          <a:p>
            <a:pPr lvl="1"/>
            <a:r>
              <a:rPr lang="en-US" dirty="0"/>
              <a:t>Helps select the best work zone option:</a:t>
            </a:r>
          </a:p>
          <a:p>
            <a:pPr lvl="1"/>
            <a:r>
              <a:rPr lang="en-US" sz="2800" dirty="0"/>
              <a:t>Comparison of </a:t>
            </a:r>
            <a:r>
              <a:rPr lang="en-US" dirty="0"/>
              <a:t>TTC</a:t>
            </a:r>
            <a:r>
              <a:rPr lang="en-US" sz="2800" dirty="0"/>
              <a:t> options for each design alternative</a:t>
            </a:r>
          </a:p>
          <a:p>
            <a:pPr lvl="1"/>
            <a:r>
              <a:rPr lang="en-US" sz="2800" dirty="0"/>
              <a:t>Potentially reduce number of work zone options</a:t>
            </a:r>
          </a:p>
          <a:p>
            <a:pPr marL="0" indent="0">
              <a:buNone/>
            </a:pPr>
            <a:endParaRPr lang="en-US" sz="3600" dirty="0"/>
          </a:p>
        </p:txBody>
      </p:sp>
    </p:spTree>
    <p:extLst>
      <p:ext uri="{BB962C8B-B14F-4D97-AF65-F5344CB8AC3E}">
        <p14:creationId xmlns:p14="http://schemas.microsoft.com/office/powerpoint/2010/main" val="10426608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299804"/>
            <a:ext cx="8229600" cy="949224"/>
          </a:xfrm>
        </p:spPr>
        <p:txBody>
          <a:bodyPr>
            <a:normAutofit fontScale="90000"/>
          </a:bodyPr>
          <a:lstStyle/>
          <a:p>
            <a:r>
              <a:rPr lang="en-US" sz="4000" dirty="0"/>
              <a:t>Step 3 - Assess Impacts of Alternatives (Macro Level)</a:t>
            </a:r>
            <a:r>
              <a:rPr lang="en-US" sz="2000" dirty="0"/>
              <a:t> (1 of 3)</a:t>
            </a:r>
            <a:endParaRPr lang="en-US" sz="4000" dirty="0"/>
          </a:p>
        </p:txBody>
      </p:sp>
      <p:sp>
        <p:nvSpPr>
          <p:cNvPr id="3" name="Content Placeholder 2"/>
          <p:cNvSpPr>
            <a:spLocks noGrp="1"/>
          </p:cNvSpPr>
          <p:nvPr>
            <p:ph idx="1"/>
          </p:nvPr>
        </p:nvSpPr>
        <p:spPr>
          <a:xfrm>
            <a:off x="240596" y="1484026"/>
            <a:ext cx="8229600" cy="5318857"/>
          </a:xfrm>
        </p:spPr>
        <p:txBody>
          <a:bodyPr>
            <a:normAutofit/>
          </a:bodyPr>
          <a:lstStyle/>
          <a:p>
            <a:r>
              <a:rPr lang="en-US" dirty="0"/>
              <a:t>TTC Alternative Assessment (cont.)</a:t>
            </a:r>
          </a:p>
          <a:p>
            <a:pPr lvl="1"/>
            <a:r>
              <a:rPr lang="en-US" sz="2800" dirty="0"/>
              <a:t>May involve: </a:t>
            </a:r>
          </a:p>
          <a:p>
            <a:pPr lvl="2"/>
            <a:r>
              <a:rPr lang="en-US" sz="2800" dirty="0"/>
              <a:t>High-level, qualitative analysis</a:t>
            </a:r>
          </a:p>
          <a:p>
            <a:pPr lvl="2"/>
            <a:r>
              <a:rPr lang="en-US" sz="2800" dirty="0"/>
              <a:t>Detailed quantitative analysis</a:t>
            </a:r>
          </a:p>
          <a:p>
            <a:pPr lvl="2"/>
            <a:r>
              <a:rPr lang="en-US" sz="2800" dirty="0"/>
              <a:t>Document potential impacts of each option</a:t>
            </a:r>
          </a:p>
          <a:p>
            <a:pPr marL="0" indent="0">
              <a:buNone/>
            </a:pPr>
            <a:endParaRPr lang="en-US" sz="3600" dirty="0"/>
          </a:p>
        </p:txBody>
      </p:sp>
    </p:spTree>
    <p:extLst>
      <p:ext uri="{BB962C8B-B14F-4D97-AF65-F5344CB8AC3E}">
        <p14:creationId xmlns:p14="http://schemas.microsoft.com/office/powerpoint/2010/main" val="7737040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Step 3 - Assess Impacts of Alternatives (Macro Level) </a:t>
            </a:r>
            <a:r>
              <a:rPr lang="en-US" sz="2400" dirty="0"/>
              <a:t>(2 of 3)</a:t>
            </a:r>
            <a:endParaRPr lang="en-US" dirty="0"/>
          </a:p>
        </p:txBody>
      </p:sp>
      <p:sp>
        <p:nvSpPr>
          <p:cNvPr id="3" name="Content Placeholder 2"/>
          <p:cNvSpPr>
            <a:spLocks noGrp="1"/>
          </p:cNvSpPr>
          <p:nvPr>
            <p:ph idx="1"/>
          </p:nvPr>
        </p:nvSpPr>
        <p:spPr>
          <a:xfrm>
            <a:off x="450458" y="1772591"/>
            <a:ext cx="8229600" cy="4396153"/>
          </a:xfrm>
        </p:spPr>
        <p:txBody>
          <a:bodyPr>
            <a:normAutofit/>
          </a:bodyPr>
          <a:lstStyle/>
          <a:p>
            <a:r>
              <a:rPr lang="en-US" sz="2800" b="1" dirty="0"/>
              <a:t>TTC Alternatives Assessment</a:t>
            </a:r>
          </a:p>
          <a:p>
            <a:pPr lvl="1"/>
            <a:r>
              <a:rPr lang="en-US" dirty="0"/>
              <a:t>Compares different  options and helps identify best option</a:t>
            </a:r>
          </a:p>
          <a:p>
            <a:pPr marL="0" indent="0">
              <a:buNone/>
            </a:pPr>
            <a:endParaRPr lang="en-US" sz="2800" dirty="0"/>
          </a:p>
        </p:txBody>
      </p:sp>
      <p:pic>
        <p:nvPicPr>
          <p:cNvPr id="4" name="Picture 3" descr="Lane shift on a highway splitting traffic in one direction">
            <a:extLst>
              <a:ext uri="{FF2B5EF4-FFF2-40B4-BE49-F238E27FC236}">
                <a16:creationId xmlns:a16="http://schemas.microsoft.com/office/drawing/2014/main" id="{96E5FB46-755B-4196-851E-E16F51184CB8}"/>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1495425" y="3597326"/>
            <a:ext cx="5781675" cy="2247568"/>
          </a:xfrm>
          <a:prstGeom prst="rect">
            <a:avLst/>
          </a:prstGeom>
        </p:spPr>
      </p:pic>
      <p:sp>
        <p:nvSpPr>
          <p:cNvPr id="5" name="Google Shape;74;p1">
            <a:extLst>
              <a:ext uri="{FF2B5EF4-FFF2-40B4-BE49-F238E27FC236}">
                <a16:creationId xmlns:a16="http://schemas.microsoft.com/office/drawing/2014/main" id="{501D61C5-826E-B824-B8AA-F9A4D36062DB}"/>
              </a:ext>
            </a:extLst>
          </p:cNvPr>
          <p:cNvSpPr/>
          <p:nvPr/>
        </p:nvSpPr>
        <p:spPr>
          <a:xfrm>
            <a:off x="6311444" y="5883728"/>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4671914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793" y="254834"/>
            <a:ext cx="8365265" cy="994194"/>
          </a:xfrm>
        </p:spPr>
        <p:txBody>
          <a:bodyPr>
            <a:normAutofit fontScale="90000"/>
          </a:bodyPr>
          <a:lstStyle/>
          <a:p>
            <a:r>
              <a:rPr lang="en-US" sz="4000" dirty="0"/>
              <a:t>Example: Replacement of I-94 bridges over Riverside Drive, MI</a:t>
            </a:r>
          </a:p>
        </p:txBody>
      </p:sp>
      <p:sp>
        <p:nvSpPr>
          <p:cNvPr id="3" name="Content Placeholder 2"/>
          <p:cNvSpPr>
            <a:spLocks noGrp="1"/>
          </p:cNvSpPr>
          <p:nvPr>
            <p:ph idx="1"/>
          </p:nvPr>
        </p:nvSpPr>
        <p:spPr>
          <a:xfrm>
            <a:off x="524656" y="1528997"/>
            <a:ext cx="8155402" cy="4639747"/>
          </a:xfrm>
        </p:spPr>
        <p:txBody>
          <a:bodyPr>
            <a:normAutofit/>
          </a:bodyPr>
          <a:lstStyle/>
          <a:p>
            <a:r>
              <a:rPr lang="en-US" sz="2800" dirty="0"/>
              <a:t>Options considered:</a:t>
            </a:r>
          </a:p>
          <a:p>
            <a:pPr marL="914400" lvl="1" indent="-514350">
              <a:buFont typeface="+mj-lt"/>
              <a:buAutoNum type="arabicPeriod"/>
            </a:pPr>
            <a:r>
              <a:rPr lang="en-US" sz="2800" dirty="0"/>
              <a:t>Detour existing I-94 traffic to other routes</a:t>
            </a:r>
          </a:p>
          <a:p>
            <a:pPr marL="914400" lvl="1" indent="-514350">
              <a:buFont typeface="+mj-lt"/>
              <a:buAutoNum type="arabicPeriod"/>
            </a:pPr>
            <a:r>
              <a:rPr lang="en-US" sz="2800" dirty="0"/>
              <a:t>Construction of a temporary bridge</a:t>
            </a:r>
          </a:p>
          <a:p>
            <a:pPr marL="914400" lvl="1" indent="-514350">
              <a:buFont typeface="+mj-lt"/>
              <a:buAutoNum type="arabicPeriod"/>
            </a:pPr>
            <a:r>
              <a:rPr lang="en-US" sz="2800" dirty="0"/>
              <a:t>One lane with alternating traffic on Riverside Drive during construction</a:t>
            </a:r>
          </a:p>
          <a:p>
            <a:pPr marL="914400" lvl="1" indent="-514350">
              <a:buFont typeface="+mj-lt"/>
              <a:buAutoNum type="arabicPeriod"/>
            </a:pPr>
            <a:r>
              <a:rPr lang="en-US" sz="2800" dirty="0"/>
              <a:t>Part-width construction – </a:t>
            </a:r>
            <a:r>
              <a:rPr lang="en-US" sz="2800" b="1" dirty="0">
                <a:solidFill>
                  <a:srgbClr val="C00000"/>
                </a:solidFill>
              </a:rPr>
              <a:t>selected option</a:t>
            </a:r>
          </a:p>
          <a:p>
            <a:pPr marL="0" indent="0">
              <a:buNone/>
            </a:pPr>
            <a:endParaRPr lang="en-US" sz="2800" dirty="0"/>
          </a:p>
        </p:txBody>
      </p:sp>
    </p:spTree>
    <p:extLst>
      <p:ext uri="{BB962C8B-B14F-4D97-AF65-F5344CB8AC3E}">
        <p14:creationId xmlns:p14="http://schemas.microsoft.com/office/powerpoint/2010/main" val="28535800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34912" y="-134910"/>
            <a:ext cx="8425225" cy="949224"/>
          </a:xfrm>
        </p:spPr>
        <p:txBody>
          <a:bodyPr>
            <a:normAutofit/>
          </a:bodyPr>
          <a:lstStyle/>
          <a:p>
            <a:r>
              <a:rPr lang="en-US" dirty="0"/>
              <a:t>Ohio DOT MOT/PLC Policy</a:t>
            </a:r>
          </a:p>
        </p:txBody>
      </p:sp>
      <p:sp>
        <p:nvSpPr>
          <p:cNvPr id="2" name="Google Shape;74;p1">
            <a:extLst>
              <a:ext uri="{FF2B5EF4-FFF2-40B4-BE49-F238E27FC236}">
                <a16:creationId xmlns:a16="http://schemas.microsoft.com/office/drawing/2014/main" id="{A66C9538-D233-5853-3041-2CB85BB16EA8}"/>
              </a:ext>
            </a:extLst>
          </p:cNvPr>
          <p:cNvSpPr/>
          <p:nvPr/>
        </p:nvSpPr>
        <p:spPr>
          <a:xfrm>
            <a:off x="7523795" y="5779286"/>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Ohio DOT</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
        <p:nvSpPr>
          <p:cNvPr id="3" name="Content Placeholder 2">
            <a:extLst>
              <a:ext uri="{FF2B5EF4-FFF2-40B4-BE49-F238E27FC236}">
                <a16:creationId xmlns:a16="http://schemas.microsoft.com/office/drawing/2014/main" id="{3AB85F48-F4BF-0938-3872-6B98BC21D438}"/>
              </a:ext>
            </a:extLst>
          </p:cNvPr>
          <p:cNvSpPr>
            <a:spLocks noGrp="1"/>
          </p:cNvSpPr>
          <p:nvPr>
            <p:ph idx="1"/>
          </p:nvPr>
        </p:nvSpPr>
        <p:spPr/>
        <p:txBody>
          <a:bodyPr/>
          <a:lstStyle/>
          <a:p>
            <a:endParaRPr lang="en-US"/>
          </a:p>
        </p:txBody>
      </p:sp>
      <p:grpSp>
        <p:nvGrpSpPr>
          <p:cNvPr id="5" name="Group 19" descr="Ohio DOT spreadsheet tool showing orange highlighted boxes for hours where contractors would not be allowed to close lanes due to traffic demand levels and potential for impacts">
            <a:extLst>
              <a:ext uri="{FF2B5EF4-FFF2-40B4-BE49-F238E27FC236}">
                <a16:creationId xmlns:a16="http://schemas.microsoft.com/office/drawing/2014/main" id="{BAB83B48-BF12-1D37-0EE0-26000E0387B0}"/>
              </a:ext>
              <a:ext uri="{C183D7F6-B498-43B3-948B-1728B52AA6E4}">
                <adec:decorative xmlns:adec="http://schemas.microsoft.com/office/drawing/2017/decorative" val="0"/>
              </a:ext>
            </a:extLst>
          </p:cNvPr>
          <p:cNvGrpSpPr>
            <a:grpSpLocks/>
          </p:cNvGrpSpPr>
          <p:nvPr/>
        </p:nvGrpSpPr>
        <p:grpSpPr bwMode="auto">
          <a:xfrm>
            <a:off x="495300" y="1447800"/>
            <a:ext cx="8153400" cy="4495800"/>
            <a:chOff x="762" y="1133"/>
            <a:chExt cx="3996" cy="1996"/>
          </a:xfrm>
        </p:grpSpPr>
        <p:pic>
          <p:nvPicPr>
            <p:cNvPr id="7" name="Picture 17">
              <a:extLst>
                <a:ext uri="{FF2B5EF4-FFF2-40B4-BE49-F238E27FC236}">
                  <a16:creationId xmlns:a16="http://schemas.microsoft.com/office/drawing/2014/main" id="{43F6DE55-4F3F-B424-4343-A411A1FD55CF}"/>
                </a:ext>
              </a:extLst>
            </p:cNvPr>
            <p:cNvPicPr>
              <a:picLocks noChangeAspect="1" noChangeArrowheads="1"/>
            </p:cNvPicPr>
            <p:nvPr/>
          </p:nvPicPr>
          <p:blipFill>
            <a:blip r:embed="rId3" cstate="print"/>
            <a:srcRect/>
            <a:stretch>
              <a:fillRect/>
            </a:stretch>
          </p:blipFill>
          <p:spPr bwMode="auto">
            <a:xfrm>
              <a:off x="768" y="1133"/>
              <a:ext cx="3978" cy="772"/>
            </a:xfrm>
            <a:prstGeom prst="rect">
              <a:avLst/>
            </a:prstGeom>
            <a:noFill/>
            <a:ln w="9525">
              <a:noFill/>
              <a:miter lim="800000"/>
              <a:headEnd/>
              <a:tailEnd/>
            </a:ln>
          </p:spPr>
        </p:pic>
        <p:pic>
          <p:nvPicPr>
            <p:cNvPr id="8" name="Picture 18">
              <a:extLst>
                <a:ext uri="{FF2B5EF4-FFF2-40B4-BE49-F238E27FC236}">
                  <a16:creationId xmlns:a16="http://schemas.microsoft.com/office/drawing/2014/main" id="{E35D1C08-2E0C-B64E-16A7-E5F9DACF0D1A}"/>
                </a:ext>
              </a:extLst>
            </p:cNvPr>
            <p:cNvPicPr>
              <a:picLocks noChangeAspect="1" noChangeArrowheads="1"/>
            </p:cNvPicPr>
            <p:nvPr/>
          </p:nvPicPr>
          <p:blipFill>
            <a:blip r:embed="rId4" cstate="print"/>
            <a:srcRect/>
            <a:stretch>
              <a:fillRect/>
            </a:stretch>
          </p:blipFill>
          <p:spPr bwMode="auto">
            <a:xfrm>
              <a:off x="762" y="1902"/>
              <a:ext cx="3996" cy="1227"/>
            </a:xfrm>
            <a:prstGeom prst="rect">
              <a:avLst/>
            </a:prstGeom>
            <a:noFill/>
            <a:ln w="9525">
              <a:noFill/>
              <a:miter lim="800000"/>
              <a:headEnd/>
              <a:tailEnd/>
            </a:ln>
          </p:spPr>
        </p:pic>
      </p:grpSp>
    </p:spTree>
    <p:extLst>
      <p:ext uri="{BB962C8B-B14F-4D97-AF65-F5344CB8AC3E}">
        <p14:creationId xmlns:p14="http://schemas.microsoft.com/office/powerpoint/2010/main" val="75366391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9843" y="299804"/>
            <a:ext cx="8440215" cy="949224"/>
          </a:xfrm>
        </p:spPr>
        <p:txBody>
          <a:bodyPr>
            <a:normAutofit fontScale="90000"/>
          </a:bodyPr>
          <a:lstStyle/>
          <a:p>
            <a:r>
              <a:rPr lang="en-US" sz="4000" dirty="0"/>
              <a:t>Step 4 –  Assess Impacts of Selected Alternatives (Micro Level)</a:t>
            </a:r>
            <a:endParaRPr lang="en-US" dirty="0"/>
          </a:p>
        </p:txBody>
      </p:sp>
      <p:sp>
        <p:nvSpPr>
          <p:cNvPr id="5" name="Content Placeholder 4"/>
          <p:cNvSpPr>
            <a:spLocks noGrp="1"/>
          </p:cNvSpPr>
          <p:nvPr>
            <p:ph idx="1"/>
          </p:nvPr>
        </p:nvSpPr>
        <p:spPr>
          <a:xfrm>
            <a:off x="509666" y="1603948"/>
            <a:ext cx="8170392" cy="4135670"/>
          </a:xfrm>
        </p:spPr>
        <p:txBody>
          <a:bodyPr>
            <a:normAutofit/>
          </a:bodyPr>
          <a:lstStyle/>
          <a:p>
            <a:r>
              <a:rPr lang="en-US" dirty="0"/>
              <a:t>Phasing Assessment</a:t>
            </a:r>
          </a:p>
          <a:p>
            <a:pPr lvl="1"/>
            <a:r>
              <a:rPr lang="en-US" dirty="0"/>
              <a:t>Compare each proposed phasing with existing conditions </a:t>
            </a:r>
          </a:p>
          <a:p>
            <a:r>
              <a:rPr lang="en-US" dirty="0"/>
              <a:t>Perform Traffic Analysis</a:t>
            </a:r>
          </a:p>
          <a:p>
            <a:pPr lvl="1"/>
            <a:r>
              <a:rPr lang="en-US" dirty="0"/>
              <a:t>Existing and proposed construction phasing:</a:t>
            </a:r>
          </a:p>
          <a:p>
            <a:r>
              <a:rPr lang="en-US" dirty="0"/>
              <a:t>Model mainline, detour routes, alternate routes</a:t>
            </a:r>
          </a:p>
          <a:p>
            <a:r>
              <a:rPr lang="en-US" dirty="0"/>
              <a:t>Compare with agency threshold</a:t>
            </a:r>
          </a:p>
          <a:p>
            <a:pPr marL="0" indent="0">
              <a:buNone/>
            </a:pPr>
            <a:endParaRPr lang="en-US" sz="3000" dirty="0"/>
          </a:p>
          <a:p>
            <a:pPr marL="0" indent="0">
              <a:buNone/>
            </a:pPr>
            <a:endParaRPr lang="en-US" sz="3000" dirty="0"/>
          </a:p>
        </p:txBody>
      </p:sp>
    </p:spTree>
    <p:extLst>
      <p:ext uri="{BB962C8B-B14F-4D97-AF65-F5344CB8AC3E}">
        <p14:creationId xmlns:p14="http://schemas.microsoft.com/office/powerpoint/2010/main" val="10691080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81000"/>
            <a:ext cx="9144000" cy="944563"/>
          </a:xfrm>
        </p:spPr>
        <p:txBody>
          <a:bodyPr>
            <a:normAutofit fontScale="90000"/>
          </a:bodyPr>
          <a:lstStyle/>
          <a:p>
            <a:r>
              <a:rPr lang="en-US" sz="3600" dirty="0"/>
              <a:t>Step 4. Assess Impacts of Selected Alternatives (Micro Level)</a:t>
            </a:r>
            <a:r>
              <a:rPr lang="en-US" dirty="0"/>
              <a:t>—</a:t>
            </a:r>
            <a:r>
              <a:rPr lang="en-US" sz="3600" dirty="0"/>
              <a:t>Example</a:t>
            </a:r>
            <a:br>
              <a:rPr lang="en-US" dirty="0"/>
            </a:br>
            <a:endParaRPr lang="en-US" dirty="0"/>
          </a:p>
        </p:txBody>
      </p:sp>
      <p:pic>
        <p:nvPicPr>
          <p:cNvPr id="4098" name="Picture 2" descr="Level of service analysis based on data for roadway intersections with one location highlighted due to LOS F as a result of delay analysis">
            <a:extLst>
              <a:ext uri="{C183D7F6-B498-43B3-948B-1728B52AA6E4}">
                <adec:decorative xmlns:adec="http://schemas.microsoft.com/office/drawing/2017/decorative" val="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1029324"/>
            <a:ext cx="9144000" cy="4572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1132609" y="5601324"/>
            <a:ext cx="6878782" cy="400110"/>
          </a:xfrm>
          <a:prstGeom prst="rect">
            <a:avLst/>
          </a:prstGeom>
        </p:spPr>
        <p:txBody>
          <a:bodyPr wrap="square">
            <a:spAutoFit/>
          </a:bodyPr>
          <a:lstStyle/>
          <a:p>
            <a:r>
              <a:rPr lang="en-US" sz="2000" b="1" dirty="0">
                <a:latin typeface="Calibri" panose="020F0502020204030204" pitchFamily="34" charset="0"/>
              </a:rPr>
              <a:t>Comparison of future work zone traffic with existing conditions</a:t>
            </a:r>
          </a:p>
        </p:txBody>
      </p:sp>
      <p:sp>
        <p:nvSpPr>
          <p:cNvPr id="4" name="Google Shape;74;p1">
            <a:extLst>
              <a:ext uri="{FF2B5EF4-FFF2-40B4-BE49-F238E27FC236}">
                <a16:creationId xmlns:a16="http://schemas.microsoft.com/office/drawing/2014/main" id="{F8C0FA64-1676-8520-1DBE-6E35645A8D1F}"/>
              </a:ext>
            </a:extLst>
          </p:cNvPr>
          <p:cNvSpPr/>
          <p:nvPr/>
        </p:nvSpPr>
        <p:spPr>
          <a:xfrm>
            <a:off x="7968096" y="5601324"/>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13715814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0557" y="274375"/>
            <a:ext cx="8229600" cy="659859"/>
          </a:xfrm>
        </p:spPr>
        <p:txBody>
          <a:bodyPr>
            <a:normAutofit/>
          </a:bodyPr>
          <a:lstStyle/>
          <a:p>
            <a:r>
              <a:rPr lang="en-US" dirty="0"/>
              <a:t>Crash Analysis</a:t>
            </a:r>
          </a:p>
        </p:txBody>
      </p:sp>
      <p:sp>
        <p:nvSpPr>
          <p:cNvPr id="3" name="Content Placeholder 2"/>
          <p:cNvSpPr>
            <a:spLocks noGrp="1"/>
          </p:cNvSpPr>
          <p:nvPr>
            <p:ph idx="1"/>
          </p:nvPr>
        </p:nvSpPr>
        <p:spPr>
          <a:xfrm>
            <a:off x="300557" y="1109272"/>
            <a:ext cx="8663561" cy="4986728"/>
          </a:xfrm>
        </p:spPr>
        <p:txBody>
          <a:bodyPr>
            <a:normAutofit lnSpcReduction="10000"/>
          </a:bodyPr>
          <a:lstStyle/>
          <a:p>
            <a:r>
              <a:rPr lang="en-US" dirty="0"/>
              <a:t>Analysis of existing high-crash locations may indicate potential:</a:t>
            </a:r>
          </a:p>
          <a:p>
            <a:pPr lvl="1"/>
            <a:r>
              <a:rPr lang="en-US" dirty="0"/>
              <a:t>“Hot” spots</a:t>
            </a:r>
          </a:p>
          <a:p>
            <a:pPr lvl="1"/>
            <a:r>
              <a:rPr lang="en-US" dirty="0"/>
              <a:t>Critical corridors</a:t>
            </a:r>
          </a:p>
          <a:p>
            <a:r>
              <a:rPr lang="en-US" dirty="0"/>
              <a:t>Analysis based on:</a:t>
            </a:r>
          </a:p>
          <a:p>
            <a:pPr lvl="1"/>
            <a:r>
              <a:rPr lang="en-US" dirty="0"/>
              <a:t>Number of crashes by intersections and/or project area</a:t>
            </a:r>
          </a:p>
          <a:p>
            <a:pPr lvl="1"/>
            <a:r>
              <a:rPr lang="en-US" dirty="0"/>
              <a:t>Percentage of crashes by type or contributory factors</a:t>
            </a:r>
          </a:p>
          <a:p>
            <a:pPr lvl="1"/>
            <a:r>
              <a:rPr lang="en-US" dirty="0"/>
              <a:t>Crashes per million vehicle miles traveled, level of severity and/or severity rate</a:t>
            </a:r>
          </a:p>
          <a:p>
            <a:pPr marL="0" indent="0">
              <a:buNone/>
            </a:pPr>
            <a:endParaRPr lang="en-US" dirty="0"/>
          </a:p>
        </p:txBody>
      </p:sp>
    </p:spTree>
    <p:extLst>
      <p:ext uri="{BB962C8B-B14F-4D97-AF65-F5344CB8AC3E}">
        <p14:creationId xmlns:p14="http://schemas.microsoft.com/office/powerpoint/2010/main" val="3730138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337930"/>
            <a:ext cx="8229600" cy="1470992"/>
          </a:xfrm>
        </p:spPr>
        <p:txBody>
          <a:bodyPr>
            <a:normAutofit/>
          </a:bodyPr>
          <a:lstStyle/>
          <a:p>
            <a:r>
              <a:rPr lang="en-US" dirty="0"/>
              <a:t>Definition: A Work Zone Impact Assessment is…</a:t>
            </a:r>
          </a:p>
        </p:txBody>
      </p:sp>
      <p:sp>
        <p:nvSpPr>
          <p:cNvPr id="3" name="Content Placeholder 2"/>
          <p:cNvSpPr>
            <a:spLocks noGrp="1"/>
          </p:cNvSpPr>
          <p:nvPr>
            <p:ph idx="1"/>
          </p:nvPr>
        </p:nvSpPr>
        <p:spPr>
          <a:xfrm>
            <a:off x="457200" y="2123917"/>
            <a:ext cx="8229600" cy="4396153"/>
          </a:xfrm>
        </p:spPr>
        <p:txBody>
          <a:bodyPr/>
          <a:lstStyle/>
          <a:p>
            <a:pPr marL="0" indent="0" algn="ctr">
              <a:buNone/>
            </a:pPr>
            <a:r>
              <a:rPr lang="en-US" sz="4000" b="1" i="1" dirty="0">
                <a:solidFill>
                  <a:srgbClr val="C00000"/>
                </a:solidFill>
              </a:rPr>
              <a:t>the process of understanding the safety and mobility impacts of a road construction or maintenance project.</a:t>
            </a:r>
          </a:p>
        </p:txBody>
      </p:sp>
    </p:spTree>
    <p:extLst>
      <p:ext uri="{BB962C8B-B14F-4D97-AF65-F5344CB8AC3E}">
        <p14:creationId xmlns:p14="http://schemas.microsoft.com/office/powerpoint/2010/main" val="4607304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350082" y="1962150"/>
            <a:ext cx="3387777" cy="4612227"/>
          </a:xfrm>
        </p:spPr>
        <p:txBody>
          <a:bodyPr>
            <a:normAutofit lnSpcReduction="10000"/>
          </a:bodyPr>
          <a:lstStyle/>
          <a:p>
            <a:r>
              <a:rPr lang="en-US" sz="2800" dirty="0"/>
              <a:t>Example- Michigan historic crash analysis</a:t>
            </a:r>
          </a:p>
          <a:p>
            <a:r>
              <a:rPr lang="en-US" sz="2800" dirty="0"/>
              <a:t>Uses Transportation Management Systems </a:t>
            </a:r>
          </a:p>
          <a:p>
            <a:pPr marL="0" indent="0">
              <a:buNone/>
            </a:pPr>
            <a:r>
              <a:rPr lang="en-US" sz="2800" dirty="0"/>
              <a:t>    (TMS) database</a:t>
            </a:r>
          </a:p>
          <a:p>
            <a:r>
              <a:rPr lang="en-US" sz="2800" dirty="0"/>
              <a:t>Four years of crash data</a:t>
            </a:r>
          </a:p>
          <a:p>
            <a:pPr marL="0" indent="0">
              <a:buNone/>
            </a:pPr>
            <a:endParaRPr lang="en-US" dirty="0"/>
          </a:p>
        </p:txBody>
      </p:sp>
      <p:sp>
        <p:nvSpPr>
          <p:cNvPr id="2" name="Title 1"/>
          <p:cNvSpPr>
            <a:spLocks noGrp="1"/>
          </p:cNvSpPr>
          <p:nvPr>
            <p:ph type="title" idx="4294967295"/>
          </p:nvPr>
        </p:nvSpPr>
        <p:spPr>
          <a:xfrm>
            <a:off x="575732" y="0"/>
            <a:ext cx="8568267" cy="1962150"/>
          </a:xfrm>
        </p:spPr>
        <p:txBody>
          <a:bodyPr>
            <a:normAutofit/>
          </a:bodyPr>
          <a:lstStyle/>
          <a:p>
            <a:r>
              <a:rPr lang="en-US" dirty="0"/>
              <a:t>Step 4 – Assess Impacts of Selected Alternatives (Micro Level) - Crash Analysis</a:t>
            </a:r>
          </a:p>
        </p:txBody>
      </p:sp>
      <p:pic>
        <p:nvPicPr>
          <p:cNvPr id="4098" name="Picture 2" descr="Michigan DOT’s crash analysis table showing numbers of crashes and percentages by type including fixed object, animal, rear-end, side swipe, overturn, and ang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3509" y="1317364"/>
            <a:ext cx="5011158" cy="53681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Google Shape;74;p1">
            <a:extLst>
              <a:ext uri="{FF2B5EF4-FFF2-40B4-BE49-F238E27FC236}">
                <a16:creationId xmlns:a16="http://schemas.microsoft.com/office/drawing/2014/main" id="{5C33D353-DBA5-96D5-17B9-D956994B51C2}"/>
              </a:ext>
            </a:extLst>
          </p:cNvPr>
          <p:cNvSpPr/>
          <p:nvPr/>
        </p:nvSpPr>
        <p:spPr>
          <a:xfrm>
            <a:off x="2527443" y="6451286"/>
            <a:ext cx="1633277"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Michigan DOT</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41768318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Step 4 –  Assess Impacts of Selected Alternatives (Micro Level) Other Impacts</a:t>
            </a:r>
          </a:p>
        </p:txBody>
      </p:sp>
      <p:sp>
        <p:nvSpPr>
          <p:cNvPr id="3" name="Content Placeholder 2"/>
          <p:cNvSpPr>
            <a:spLocks noGrp="1"/>
          </p:cNvSpPr>
          <p:nvPr>
            <p:ph idx="1"/>
          </p:nvPr>
        </p:nvSpPr>
        <p:spPr>
          <a:xfrm>
            <a:off x="450458" y="1773032"/>
            <a:ext cx="8534400" cy="4495800"/>
          </a:xfrm>
        </p:spPr>
        <p:txBody>
          <a:bodyPr/>
          <a:lstStyle/>
          <a:p>
            <a:r>
              <a:rPr lang="en-US" dirty="0"/>
              <a:t>Community/business accessibility</a:t>
            </a:r>
          </a:p>
          <a:p>
            <a:r>
              <a:rPr lang="en-US" dirty="0"/>
              <a:t>Other nearby projects</a:t>
            </a:r>
          </a:p>
          <a:p>
            <a:r>
              <a:rPr lang="en-US" dirty="0"/>
              <a:t>Public transportation </a:t>
            </a:r>
          </a:p>
          <a:p>
            <a:r>
              <a:rPr lang="en-US" dirty="0"/>
              <a:t>Commercial motor vehicles</a:t>
            </a:r>
          </a:p>
          <a:p>
            <a:r>
              <a:rPr lang="en-US" dirty="0"/>
              <a:t>Utility locations</a:t>
            </a:r>
          </a:p>
          <a:p>
            <a:r>
              <a:rPr lang="en-US" dirty="0"/>
              <a:t>Special events access</a:t>
            </a:r>
          </a:p>
          <a:p>
            <a:r>
              <a:rPr lang="en-US" dirty="0"/>
              <a:t>Emergency vehicle access</a:t>
            </a:r>
          </a:p>
          <a:p>
            <a:r>
              <a:rPr lang="en-US" dirty="0"/>
              <a:t>Evacuation routes</a:t>
            </a:r>
          </a:p>
          <a:p>
            <a:pPr marL="0" indent="0">
              <a:buNone/>
            </a:pPr>
            <a:endParaRPr lang="en-US" sz="3600" dirty="0"/>
          </a:p>
        </p:txBody>
      </p:sp>
    </p:spTree>
    <p:extLst>
      <p:ext uri="{BB962C8B-B14F-4D97-AF65-F5344CB8AC3E}">
        <p14:creationId xmlns:p14="http://schemas.microsoft.com/office/powerpoint/2010/main" val="2326356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a:t>Step 5 – Identify </a:t>
            </a:r>
            <a:br>
              <a:rPr lang="en-US" dirty="0"/>
            </a:br>
            <a:r>
              <a:rPr lang="en-US" dirty="0"/>
              <a:t>Work Zone Management Strategies</a:t>
            </a:r>
          </a:p>
        </p:txBody>
      </p:sp>
      <p:sp>
        <p:nvSpPr>
          <p:cNvPr id="3" name="Content Placeholder 2"/>
          <p:cNvSpPr>
            <a:spLocks noGrp="1"/>
          </p:cNvSpPr>
          <p:nvPr>
            <p:ph idx="1"/>
          </p:nvPr>
        </p:nvSpPr>
        <p:spPr>
          <a:xfrm>
            <a:off x="457200" y="1670016"/>
            <a:ext cx="8229600" cy="4396153"/>
          </a:xfrm>
        </p:spPr>
        <p:txBody>
          <a:bodyPr/>
          <a:lstStyle/>
          <a:p>
            <a:r>
              <a:rPr lang="en-US" dirty="0"/>
              <a:t>This step will be discussed in Module 6</a:t>
            </a:r>
          </a:p>
        </p:txBody>
      </p:sp>
      <p:pic>
        <p:nvPicPr>
          <p:cNvPr id="4" name="Picture 3">
            <a:extLst>
              <a:ext uri="{FF2B5EF4-FFF2-40B4-BE49-F238E27FC236}">
                <a16:creationId xmlns:a16="http://schemas.microsoft.com/office/drawing/2014/main" id="{DDCC6E5A-3C4F-4D0F-95E1-579ACE886D47}"/>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18883" y="2489201"/>
            <a:ext cx="7506233" cy="3286062"/>
          </a:xfrm>
          <a:prstGeom prst="rect">
            <a:avLst/>
          </a:prstGeom>
        </p:spPr>
      </p:pic>
      <p:sp>
        <p:nvSpPr>
          <p:cNvPr id="5" name="Google Shape;74;p1">
            <a:extLst>
              <a:ext uri="{FF2B5EF4-FFF2-40B4-BE49-F238E27FC236}">
                <a16:creationId xmlns:a16="http://schemas.microsoft.com/office/drawing/2014/main" id="{F596234E-2647-003F-E714-0355C416C214}"/>
              </a:ext>
            </a:extLst>
          </p:cNvPr>
          <p:cNvSpPr/>
          <p:nvPr/>
        </p:nvSpPr>
        <p:spPr>
          <a:xfrm>
            <a:off x="7349134" y="5842350"/>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Images: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10559090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458523"/>
            <a:ext cx="8229600" cy="659859"/>
          </a:xfrm>
        </p:spPr>
        <p:txBody>
          <a:bodyPr/>
          <a:lstStyle/>
          <a:p>
            <a:r>
              <a:rPr lang="en-US" dirty="0"/>
              <a:t>Performance Assessment </a:t>
            </a:r>
            <a:r>
              <a:rPr lang="en-US" sz="2000" dirty="0"/>
              <a:t>(1 of 4)</a:t>
            </a:r>
            <a:endParaRPr lang="en-US" dirty="0"/>
          </a:p>
        </p:txBody>
      </p:sp>
      <p:sp>
        <p:nvSpPr>
          <p:cNvPr id="3" name="Content Placeholder 2"/>
          <p:cNvSpPr>
            <a:spLocks noGrp="1"/>
          </p:cNvSpPr>
          <p:nvPr>
            <p:ph idx="1"/>
          </p:nvPr>
        </p:nvSpPr>
        <p:spPr/>
        <p:txBody>
          <a:bodyPr/>
          <a:lstStyle/>
          <a:p>
            <a:pPr marL="0" indent="0">
              <a:buNone/>
            </a:pPr>
            <a:r>
              <a:rPr lang="en-US" b="1" dirty="0"/>
              <a:t>How are we doing with our work zone management?</a:t>
            </a:r>
          </a:p>
          <a:p>
            <a:r>
              <a:rPr lang="en-US" dirty="0"/>
              <a:t>What is Performance Assessment?</a:t>
            </a:r>
          </a:p>
          <a:p>
            <a:r>
              <a:rPr lang="en-US" dirty="0"/>
              <a:t>Key measures of work zone performance</a:t>
            </a:r>
          </a:p>
          <a:p>
            <a:pPr lvl="1"/>
            <a:r>
              <a:rPr lang="en-US" dirty="0"/>
              <a:t>Safety</a:t>
            </a:r>
          </a:p>
          <a:p>
            <a:pPr lvl="1"/>
            <a:r>
              <a:rPr lang="en-US" dirty="0"/>
              <a:t>Mobility</a:t>
            </a:r>
          </a:p>
          <a:p>
            <a:pPr lvl="1"/>
            <a:r>
              <a:rPr lang="en-US" dirty="0"/>
              <a:t>Construction efficiency and effectiveness</a:t>
            </a:r>
          </a:p>
          <a:p>
            <a:pPr lvl="1"/>
            <a:r>
              <a:rPr lang="en-US" dirty="0"/>
              <a:t>Public perception and satisfaction</a:t>
            </a:r>
          </a:p>
        </p:txBody>
      </p:sp>
    </p:spTree>
    <p:extLst>
      <p:ext uri="{BB962C8B-B14F-4D97-AF65-F5344CB8AC3E}">
        <p14:creationId xmlns:p14="http://schemas.microsoft.com/office/powerpoint/2010/main" val="36438465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Performance Assessment </a:t>
            </a:r>
            <a:r>
              <a:rPr lang="en-US" sz="2000" dirty="0"/>
              <a:t>(2 of 4)</a:t>
            </a:r>
            <a:endParaRPr lang="en-US" dirty="0"/>
          </a:p>
        </p:txBody>
      </p:sp>
      <p:sp>
        <p:nvSpPr>
          <p:cNvPr id="3" name="Content Placeholder 2"/>
          <p:cNvSpPr>
            <a:spLocks noGrp="1"/>
          </p:cNvSpPr>
          <p:nvPr>
            <p:ph idx="1"/>
          </p:nvPr>
        </p:nvSpPr>
        <p:spPr>
          <a:xfrm>
            <a:off x="450458" y="1343465"/>
            <a:ext cx="3673307" cy="4396153"/>
          </a:xfrm>
        </p:spPr>
        <p:txBody>
          <a:bodyPr/>
          <a:lstStyle/>
          <a:p>
            <a:r>
              <a:rPr lang="en-US" b="1" dirty="0"/>
              <a:t>Safety</a:t>
            </a:r>
          </a:p>
          <a:p>
            <a:pPr lvl="1"/>
            <a:r>
              <a:rPr lang="en-US" dirty="0"/>
              <a:t>Fatalities/injuries</a:t>
            </a:r>
          </a:p>
          <a:p>
            <a:pPr lvl="1"/>
            <a:r>
              <a:rPr lang="en-US" dirty="0"/>
              <a:t>Process reviews</a:t>
            </a:r>
          </a:p>
          <a:p>
            <a:pPr lvl="2"/>
            <a:r>
              <a:rPr lang="en-US" dirty="0"/>
              <a:t>Design and construction</a:t>
            </a:r>
          </a:p>
          <a:p>
            <a:r>
              <a:rPr lang="en-US" b="1" dirty="0"/>
              <a:t>Mobility</a:t>
            </a:r>
          </a:p>
          <a:p>
            <a:pPr lvl="1"/>
            <a:r>
              <a:rPr lang="en-US" dirty="0"/>
              <a:t>Estimating vs. reality</a:t>
            </a:r>
          </a:p>
          <a:p>
            <a:endParaRPr lang="en-US" b="1" dirty="0"/>
          </a:p>
        </p:txBody>
      </p:sp>
      <p:pic>
        <p:nvPicPr>
          <p:cNvPr id="4" name="Picture 3" descr="Traffic moving through area delineated by drums on both sides">
            <a:extLst>
              <a:ext uri="{FF2B5EF4-FFF2-40B4-BE49-F238E27FC236}">
                <a16:creationId xmlns:a16="http://schemas.microsoft.com/office/drawing/2014/main" id="{D43E9166-FF4B-496E-84D7-ECAF35F0E5BD}"/>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4400906" y="2056419"/>
            <a:ext cx="4492083" cy="2745162"/>
          </a:xfrm>
          <a:prstGeom prst="rect">
            <a:avLst/>
          </a:prstGeom>
        </p:spPr>
      </p:pic>
      <p:sp>
        <p:nvSpPr>
          <p:cNvPr id="5" name="Google Shape;74;p1">
            <a:extLst>
              <a:ext uri="{FF2B5EF4-FFF2-40B4-BE49-F238E27FC236}">
                <a16:creationId xmlns:a16="http://schemas.microsoft.com/office/drawing/2014/main" id="{9EE0490A-5F8D-7391-F8B3-9167947CF210}"/>
              </a:ext>
            </a:extLst>
          </p:cNvPr>
          <p:cNvSpPr/>
          <p:nvPr/>
        </p:nvSpPr>
        <p:spPr>
          <a:xfrm>
            <a:off x="7924800" y="4898603"/>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5734927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8523"/>
            <a:ext cx="8229600" cy="659859"/>
          </a:xfrm>
        </p:spPr>
        <p:txBody>
          <a:bodyPr/>
          <a:lstStyle/>
          <a:p>
            <a:r>
              <a:rPr lang="en-US" dirty="0"/>
              <a:t>Performance Assessment </a:t>
            </a:r>
            <a:r>
              <a:rPr lang="en-US" sz="2000" dirty="0"/>
              <a:t>(3 of 4)</a:t>
            </a:r>
            <a:endParaRPr lang="en-US" dirty="0"/>
          </a:p>
        </p:txBody>
      </p:sp>
      <p:sp>
        <p:nvSpPr>
          <p:cNvPr id="3" name="Content Placeholder 2"/>
          <p:cNvSpPr>
            <a:spLocks noGrp="1"/>
          </p:cNvSpPr>
          <p:nvPr>
            <p:ph idx="1"/>
          </p:nvPr>
        </p:nvSpPr>
        <p:spPr/>
        <p:txBody>
          <a:bodyPr/>
          <a:lstStyle/>
          <a:p>
            <a:pPr lvl="0"/>
            <a:r>
              <a:rPr lang="en-US" dirty="0"/>
              <a:t>Construction efficiency and effectiveness</a:t>
            </a:r>
          </a:p>
          <a:p>
            <a:r>
              <a:rPr lang="en-US" dirty="0"/>
              <a:t>Public perception and satisfaction</a:t>
            </a:r>
          </a:p>
          <a:p>
            <a:pPr marL="0" indent="0" algn="ctr">
              <a:buNone/>
            </a:pPr>
            <a:endParaRPr lang="en-US" b="1" i="1" dirty="0"/>
          </a:p>
          <a:p>
            <a:pPr marL="0" indent="0" algn="ctr">
              <a:buNone/>
            </a:pPr>
            <a:endParaRPr lang="en-US" b="1" i="1" dirty="0"/>
          </a:p>
        </p:txBody>
      </p:sp>
      <p:pic>
        <p:nvPicPr>
          <p:cNvPr id="4" name="Picture 3">
            <a:extLst>
              <a:ext uri="{FF2B5EF4-FFF2-40B4-BE49-F238E27FC236}">
                <a16:creationId xmlns:a16="http://schemas.microsoft.com/office/drawing/2014/main" id="{855B106F-C0FF-4CE9-AE1C-F7A256FF4473}"/>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696946" y="2933029"/>
            <a:ext cx="7285459" cy="2276706"/>
          </a:xfrm>
          <a:prstGeom prst="rect">
            <a:avLst/>
          </a:prstGeom>
        </p:spPr>
      </p:pic>
      <p:sp>
        <p:nvSpPr>
          <p:cNvPr id="5" name="Google Shape;74;p1">
            <a:extLst>
              <a:ext uri="{FF2B5EF4-FFF2-40B4-BE49-F238E27FC236}">
                <a16:creationId xmlns:a16="http://schemas.microsoft.com/office/drawing/2014/main" id="{E062ACC8-CCC8-332F-B7EC-C734E8F04FC3}"/>
              </a:ext>
            </a:extLst>
          </p:cNvPr>
          <p:cNvSpPr/>
          <p:nvPr/>
        </p:nvSpPr>
        <p:spPr>
          <a:xfrm>
            <a:off x="6999812" y="5311727"/>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39008619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656" y="-15240"/>
            <a:ext cx="8619344" cy="1325563"/>
          </a:xfrm>
        </p:spPr>
        <p:txBody>
          <a:bodyPr/>
          <a:lstStyle/>
          <a:p>
            <a:r>
              <a:rPr lang="en-US" dirty="0"/>
              <a:t>Performance Assessment </a:t>
            </a:r>
            <a:r>
              <a:rPr lang="en-US" sz="2000" dirty="0"/>
              <a:t>(4 of 4)</a:t>
            </a:r>
            <a:endParaRPr lang="en-US" dirty="0"/>
          </a:p>
        </p:txBody>
      </p:sp>
      <p:sp>
        <p:nvSpPr>
          <p:cNvPr id="3" name="Content Placeholder 2"/>
          <p:cNvSpPr>
            <a:spLocks noGrp="1"/>
          </p:cNvSpPr>
          <p:nvPr>
            <p:ph idx="1"/>
          </p:nvPr>
        </p:nvSpPr>
        <p:spPr>
          <a:xfrm>
            <a:off x="228600" y="1600200"/>
            <a:ext cx="8915400" cy="4495800"/>
          </a:xfrm>
        </p:spPr>
        <p:txBody>
          <a:bodyPr/>
          <a:lstStyle/>
          <a:p>
            <a:r>
              <a:rPr lang="en-US" b="1" dirty="0"/>
              <a:t>How Should Results of Impacts Assessment Be Used?</a:t>
            </a:r>
          </a:p>
          <a:p>
            <a:pPr lvl="1"/>
            <a:r>
              <a:rPr lang="en-US" dirty="0"/>
              <a:t>Identify critical issues to address in development of TMP</a:t>
            </a:r>
          </a:p>
          <a:p>
            <a:pPr lvl="1"/>
            <a:r>
              <a:rPr lang="en-US" dirty="0"/>
              <a:t>Identify strategies for the TMP that will minimize impacts</a:t>
            </a:r>
          </a:p>
          <a:p>
            <a:pPr lvl="1"/>
            <a:r>
              <a:rPr lang="en-US" dirty="0"/>
              <a:t>Formulate, revising and improving policies</a:t>
            </a:r>
          </a:p>
          <a:p>
            <a:endParaRPr lang="en-US" dirty="0"/>
          </a:p>
          <a:p>
            <a:pPr marL="0" indent="0">
              <a:buNone/>
            </a:pPr>
            <a:endParaRPr lang="en-US" b="1" i="1" dirty="0"/>
          </a:p>
          <a:p>
            <a:pPr marL="0" indent="0">
              <a:buNone/>
            </a:pPr>
            <a:endParaRPr lang="en-US" b="1" i="1" dirty="0"/>
          </a:p>
        </p:txBody>
      </p:sp>
    </p:spTree>
    <p:extLst>
      <p:ext uri="{BB962C8B-B14F-4D97-AF65-F5344CB8AC3E}">
        <p14:creationId xmlns:p14="http://schemas.microsoft.com/office/powerpoint/2010/main" val="16677470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9784" y="299804"/>
            <a:ext cx="8350274" cy="949224"/>
          </a:xfrm>
        </p:spPr>
        <p:txBody>
          <a:bodyPr>
            <a:normAutofit fontScale="90000"/>
          </a:bodyPr>
          <a:lstStyle/>
          <a:p>
            <a:r>
              <a:rPr lang="en-US" sz="4000" dirty="0"/>
              <a:t>In Summary, Work Zone Impacts</a:t>
            </a:r>
            <a:br>
              <a:rPr lang="en-US" sz="4000" dirty="0"/>
            </a:br>
            <a:r>
              <a:rPr lang="en-US" sz="4000" dirty="0"/>
              <a:t> Assessment...</a:t>
            </a:r>
          </a:p>
        </p:txBody>
      </p:sp>
      <p:sp>
        <p:nvSpPr>
          <p:cNvPr id="3" name="Content Placeholder 2"/>
          <p:cNvSpPr>
            <a:spLocks noGrp="1"/>
          </p:cNvSpPr>
          <p:nvPr>
            <p:ph idx="1"/>
          </p:nvPr>
        </p:nvSpPr>
        <p:spPr/>
        <p:txBody>
          <a:bodyPr/>
          <a:lstStyle/>
          <a:p>
            <a:r>
              <a:rPr lang="en-US" sz="2800" dirty="0"/>
              <a:t>Leads to identification and understanding of potential impacts</a:t>
            </a:r>
          </a:p>
          <a:p>
            <a:r>
              <a:rPr lang="en-US" sz="2800" dirty="0"/>
              <a:t>Brings work zone considerations into project alternatives analysis</a:t>
            </a:r>
          </a:p>
          <a:p>
            <a:r>
              <a:rPr lang="en-US" sz="2800" dirty="0"/>
              <a:t>Enables more effective selection of TMP strategies to manage impacts</a:t>
            </a:r>
          </a:p>
          <a:p>
            <a:r>
              <a:rPr lang="en-US" sz="2800" dirty="0"/>
              <a:t>Provides information for a more accurate cost estimate</a:t>
            </a:r>
          </a:p>
          <a:p>
            <a:r>
              <a:rPr lang="en-US" sz="2800" dirty="0"/>
              <a:t>Targets resources to projects with greatest need</a:t>
            </a:r>
          </a:p>
          <a:p>
            <a:endParaRPr lang="en-US" dirty="0"/>
          </a:p>
        </p:txBody>
      </p:sp>
    </p:spTree>
    <p:extLst>
      <p:ext uri="{BB962C8B-B14F-4D97-AF65-F5344CB8AC3E}">
        <p14:creationId xmlns:p14="http://schemas.microsoft.com/office/powerpoint/2010/main" val="11487781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450458" y="458523"/>
            <a:ext cx="8229600" cy="659859"/>
          </a:xfrm>
        </p:spPr>
        <p:txBody>
          <a:bodyPr/>
          <a:lstStyle/>
          <a:p>
            <a:pPr eaLnBrk="1" hangingPunct="1"/>
            <a:r>
              <a:rPr lang="en-US" dirty="0"/>
              <a:t>Module Recap</a:t>
            </a:r>
          </a:p>
        </p:txBody>
      </p:sp>
      <p:sp>
        <p:nvSpPr>
          <p:cNvPr id="57347" name="Rectangle 3"/>
          <p:cNvSpPr>
            <a:spLocks noGrp="1" noChangeArrowheads="1"/>
          </p:cNvSpPr>
          <p:nvPr>
            <p:ph idx="1"/>
          </p:nvPr>
        </p:nvSpPr>
        <p:spPr/>
        <p:txBody>
          <a:bodyPr/>
          <a:lstStyle/>
          <a:p>
            <a:pPr eaLnBrk="1" hangingPunct="1"/>
            <a:r>
              <a:rPr lang="en-US" dirty="0"/>
              <a:t>When should the Impacts Assessment take place in the TMP process?</a:t>
            </a:r>
          </a:p>
          <a:p>
            <a:pPr eaLnBrk="1" hangingPunct="1"/>
            <a:r>
              <a:rPr lang="en-US" dirty="0"/>
              <a:t>Does your state have a procedure in place to assure impacts are factored in to the project planning and design?  </a:t>
            </a:r>
          </a:p>
          <a:p>
            <a:pPr eaLnBrk="1" hangingPunct="1">
              <a:buFontTx/>
              <a:buNone/>
            </a:pPr>
            <a:endParaRPr lang="en-US" dirty="0"/>
          </a:p>
          <a:p>
            <a:pPr eaLnBrk="1" hangingPunct="1"/>
            <a:endParaRPr lang="en-US" dirty="0"/>
          </a:p>
          <a:p>
            <a:pPr eaLnBrk="1" hangingPunct="1"/>
            <a:endParaRPr lang="en-US" dirty="0"/>
          </a:p>
        </p:txBody>
      </p:sp>
    </p:spTree>
    <p:extLst>
      <p:ext uri="{BB962C8B-B14F-4D97-AF65-F5344CB8AC3E}">
        <p14:creationId xmlns:p14="http://schemas.microsoft.com/office/powerpoint/2010/main" val="144754485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a:xfrm>
            <a:off x="457200" y="0"/>
            <a:ext cx="8229600" cy="1417638"/>
          </a:xfrm>
        </p:spPr>
        <p:txBody>
          <a:bodyPr/>
          <a:lstStyle/>
          <a:p>
            <a:r>
              <a:rPr lang="en-US" dirty="0"/>
              <a:t>Questions</a:t>
            </a:r>
          </a:p>
        </p:txBody>
      </p:sp>
    </p:spTree>
    <p:extLst>
      <p:ext uri="{BB962C8B-B14F-4D97-AF65-F5344CB8AC3E}">
        <p14:creationId xmlns:p14="http://schemas.microsoft.com/office/powerpoint/2010/main" val="1894729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258418"/>
            <a:ext cx="8229600" cy="990610"/>
          </a:xfrm>
        </p:spPr>
        <p:txBody>
          <a:bodyPr/>
          <a:lstStyle/>
          <a:p>
            <a:r>
              <a:rPr lang="en-US" dirty="0"/>
              <a:t>What is the Goal?</a:t>
            </a:r>
          </a:p>
        </p:txBody>
      </p:sp>
      <p:sp>
        <p:nvSpPr>
          <p:cNvPr id="3" name="Content Placeholder 2"/>
          <p:cNvSpPr>
            <a:spLocks noGrp="1"/>
          </p:cNvSpPr>
          <p:nvPr>
            <p:ph idx="1"/>
          </p:nvPr>
        </p:nvSpPr>
        <p:spPr/>
        <p:txBody>
          <a:bodyPr/>
          <a:lstStyle/>
          <a:p>
            <a:r>
              <a:rPr lang="en-US" dirty="0"/>
              <a:t>Keep work zone impacts to an acceptable level</a:t>
            </a:r>
          </a:p>
          <a:p>
            <a:r>
              <a:rPr lang="en-US" dirty="0"/>
              <a:t>Keep Agency from being surprised after the project is underway</a:t>
            </a:r>
          </a:p>
          <a:p>
            <a:pPr lvl="1"/>
            <a:r>
              <a:rPr lang="en-US" dirty="0"/>
              <a:t>When it may be too late to add strategies that significantly reduce impacts</a:t>
            </a:r>
          </a:p>
        </p:txBody>
      </p:sp>
    </p:spTree>
    <p:extLst>
      <p:ext uri="{BB962C8B-B14F-4D97-AF65-F5344CB8AC3E}">
        <p14:creationId xmlns:p14="http://schemas.microsoft.com/office/powerpoint/2010/main" val="19432344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5310"/>
            <a:ext cx="8229600" cy="659859"/>
          </a:xfrm>
        </p:spPr>
        <p:txBody>
          <a:bodyPr/>
          <a:lstStyle/>
          <a:p>
            <a:r>
              <a:rPr lang="en-US" dirty="0"/>
              <a:t>Exercise – Corridor Rehabilitation</a:t>
            </a:r>
          </a:p>
        </p:txBody>
      </p:sp>
      <p:pic>
        <p:nvPicPr>
          <p:cNvPr id="1026" name="Picture 2">
            <a:extLs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870" t="13610" b="18714"/>
          <a:stretch/>
        </p:blipFill>
        <p:spPr bwMode="auto">
          <a:xfrm>
            <a:off x="123663" y="1060552"/>
            <a:ext cx="9166491" cy="47306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Google Shape;74;p1">
            <a:extLst>
              <a:ext uri="{FF2B5EF4-FFF2-40B4-BE49-F238E27FC236}">
                <a16:creationId xmlns:a16="http://schemas.microsoft.com/office/drawing/2014/main" id="{C2510634-3DB9-F7E0-0A8B-FE6BDD666746}"/>
              </a:ext>
            </a:extLst>
          </p:cNvPr>
          <p:cNvSpPr/>
          <p:nvPr/>
        </p:nvSpPr>
        <p:spPr>
          <a:xfrm>
            <a:off x="7467600" y="5843492"/>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a:t>
            </a:r>
            <a:r>
              <a:rPr lang="en-US" sz="1000" dirty="0" err="1">
                <a:solidFill>
                  <a:srgbClr val="000000"/>
                </a:solidFill>
                <a:latin typeface="Arial" panose="020B0604020202020204" pitchFamily="34" charset="0"/>
                <a:ea typeface="Open Sans"/>
                <a:cs typeface="Arial" panose="020B0604020202020204" pitchFamily="34" charset="0"/>
                <a:sym typeface="Open Sans"/>
              </a:rPr>
              <a:t>Mapquest</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8251502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319345"/>
            <a:ext cx="8229600" cy="659859"/>
          </a:xfrm>
        </p:spPr>
        <p:txBody>
          <a:bodyPr/>
          <a:lstStyle/>
          <a:p>
            <a:r>
              <a:rPr lang="en-US" dirty="0"/>
              <a:t>Exercise – Corridor Rehabilitation</a:t>
            </a:r>
          </a:p>
        </p:txBody>
      </p:sp>
      <p:sp>
        <p:nvSpPr>
          <p:cNvPr id="3" name="Content Placeholder 2"/>
          <p:cNvSpPr>
            <a:spLocks noGrp="1"/>
          </p:cNvSpPr>
          <p:nvPr>
            <p:ph idx="1"/>
          </p:nvPr>
        </p:nvSpPr>
        <p:spPr/>
        <p:txBody>
          <a:bodyPr>
            <a:normAutofit fontScale="92500"/>
          </a:bodyPr>
          <a:lstStyle/>
          <a:p>
            <a:r>
              <a:rPr lang="en-US" sz="2800" dirty="0"/>
              <a:t>0.81-mile section (SB only) of the I-5 Freeway </a:t>
            </a:r>
          </a:p>
          <a:p>
            <a:r>
              <a:rPr lang="en-US" sz="2800" dirty="0"/>
              <a:t>I-5 north-south major freight route</a:t>
            </a:r>
          </a:p>
          <a:p>
            <a:r>
              <a:rPr lang="en-US" sz="2800" dirty="0"/>
              <a:t>I-5 - 3 NB and  2 SB travel lanes</a:t>
            </a:r>
          </a:p>
          <a:p>
            <a:r>
              <a:rPr lang="en-US" sz="2800" dirty="0"/>
              <a:t>2 SB lanes - traffic bottleneck and safety problems</a:t>
            </a:r>
          </a:p>
          <a:p>
            <a:r>
              <a:rPr lang="en-US" sz="2800" dirty="0"/>
              <a:t>Substandard shoulders, medians, and acceleration lanes</a:t>
            </a:r>
          </a:p>
          <a:p>
            <a:r>
              <a:rPr lang="en-US" sz="2800" dirty="0"/>
              <a:t>SB traffic volumes -over capacity with 55,000 ADT </a:t>
            </a:r>
          </a:p>
          <a:p>
            <a:r>
              <a:rPr lang="en-US" sz="2800" dirty="0"/>
              <a:t>Heavy vehicles - 7% of the traffic. </a:t>
            </a:r>
          </a:p>
          <a:p>
            <a:pPr marL="0" indent="0">
              <a:buNone/>
            </a:pPr>
            <a:endParaRPr lang="en-US" sz="2800" dirty="0"/>
          </a:p>
        </p:txBody>
      </p:sp>
    </p:spTree>
    <p:extLst>
      <p:ext uri="{BB962C8B-B14F-4D97-AF65-F5344CB8AC3E}">
        <p14:creationId xmlns:p14="http://schemas.microsoft.com/office/powerpoint/2010/main" val="34339472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566" y="289365"/>
            <a:ext cx="8229600" cy="659859"/>
          </a:xfrm>
        </p:spPr>
        <p:txBody>
          <a:bodyPr/>
          <a:lstStyle/>
          <a:p>
            <a:r>
              <a:rPr lang="en-US" dirty="0"/>
              <a:t>Exercise – Corridor Rehabilitation</a:t>
            </a:r>
          </a:p>
        </p:txBody>
      </p:sp>
      <p:sp>
        <p:nvSpPr>
          <p:cNvPr id="3" name="Content Placeholder 2"/>
          <p:cNvSpPr>
            <a:spLocks noGrp="1"/>
          </p:cNvSpPr>
          <p:nvPr>
            <p:ph idx="1"/>
          </p:nvPr>
        </p:nvSpPr>
        <p:spPr/>
        <p:txBody>
          <a:bodyPr/>
          <a:lstStyle/>
          <a:p>
            <a:pPr marL="514350" indent="-514350">
              <a:buFont typeface="+mj-lt"/>
              <a:buAutoNum type="arabicPeriod"/>
            </a:pPr>
            <a:r>
              <a:rPr lang="en-US" dirty="0"/>
              <a:t>What are work zone traffic control alternatives that you would consider for the project? </a:t>
            </a:r>
          </a:p>
          <a:p>
            <a:pPr marL="514350" indent="-514350">
              <a:buFont typeface="+mj-lt"/>
              <a:buAutoNum type="arabicPeriod"/>
            </a:pPr>
            <a:r>
              <a:rPr lang="en-US" dirty="0"/>
              <a:t>What are some of the factors to be considered while choosing the alternative? </a:t>
            </a:r>
          </a:p>
          <a:p>
            <a:pPr marL="514350" indent="-514350">
              <a:buFont typeface="+mj-lt"/>
              <a:buAutoNum type="arabicPeriod"/>
            </a:pPr>
            <a:r>
              <a:rPr lang="en-US" dirty="0"/>
              <a:t>Do you have enough data to make a decision about a traffic control alternative? If not, what other data would you need? </a:t>
            </a:r>
          </a:p>
          <a:p>
            <a:pPr marL="0" indent="0">
              <a:buNone/>
            </a:pPr>
            <a:endParaRPr lang="en-US" dirty="0"/>
          </a:p>
        </p:txBody>
      </p:sp>
    </p:spTree>
    <p:extLst>
      <p:ext uri="{BB962C8B-B14F-4D97-AF65-F5344CB8AC3E}">
        <p14:creationId xmlns:p14="http://schemas.microsoft.com/office/powerpoint/2010/main" val="2953963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Title 1"/>
          <p:cNvSpPr>
            <a:spLocks noGrp="1"/>
          </p:cNvSpPr>
          <p:nvPr>
            <p:ph type="title"/>
          </p:nvPr>
        </p:nvSpPr>
        <p:spPr>
          <a:xfrm>
            <a:off x="457200" y="0"/>
            <a:ext cx="8229600" cy="1417638"/>
          </a:xfrm>
        </p:spPr>
        <p:txBody>
          <a:bodyPr/>
          <a:lstStyle/>
          <a:p>
            <a:r>
              <a:rPr lang="en-US" dirty="0"/>
              <a:t>Questions</a:t>
            </a:r>
          </a:p>
        </p:txBody>
      </p:sp>
      <p:pic>
        <p:nvPicPr>
          <p:cNvPr id="3" name="Picture 2">
            <a:extLst>
              <a:ext uri="{FF2B5EF4-FFF2-40B4-BE49-F238E27FC236}">
                <a16:creationId xmlns:a16="http://schemas.microsoft.com/office/drawing/2014/main" id="{AD2D5D1E-B223-A02E-EE31-6C35E07D3B6F}"/>
              </a:ext>
            </a:extLst>
          </p:cNvPr>
          <p:cNvPicPr>
            <a:picLocks noChangeAspect="1" noChangeArrowheads="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a:stretch/>
        </p:blipFill>
        <p:spPr bwMode="auto">
          <a:xfrm>
            <a:off x="2928937" y="1752600"/>
            <a:ext cx="3743325" cy="3743325"/>
          </a:xfrm>
          <a:prstGeom prst="rect">
            <a:avLst/>
          </a:prstGeom>
          <a:noFill/>
        </p:spPr>
      </p:pic>
      <p:sp>
        <p:nvSpPr>
          <p:cNvPr id="5" name="TextBox 4" descr="Creative commons">
            <a:extLst>
              <a:ext uri="{FF2B5EF4-FFF2-40B4-BE49-F238E27FC236}">
                <a16:creationId xmlns:a16="http://schemas.microsoft.com/office/drawing/2014/main" id="{0FB220BA-2DB9-5D9D-4370-B4349623F993}"/>
              </a:ext>
            </a:extLst>
          </p:cNvPr>
          <p:cNvSpPr txBox="1"/>
          <p:nvPr/>
        </p:nvSpPr>
        <p:spPr>
          <a:xfrm>
            <a:off x="3962400" y="5495925"/>
            <a:ext cx="2209800" cy="200055"/>
          </a:xfrm>
          <a:prstGeom prst="rect">
            <a:avLst/>
          </a:prstGeom>
          <a:noFill/>
        </p:spPr>
        <p:txBody>
          <a:bodyPr wrap="square" rtlCol="0">
            <a:spAutoFit/>
          </a:bodyPr>
          <a:lstStyle/>
          <a:p>
            <a:r>
              <a:rPr lang="en-US" sz="700" dirty="0"/>
              <a:t>Creative Commons</a:t>
            </a:r>
          </a:p>
        </p:txBody>
      </p:sp>
    </p:spTree>
    <p:extLst>
      <p:ext uri="{BB962C8B-B14F-4D97-AF65-F5344CB8AC3E}">
        <p14:creationId xmlns:p14="http://schemas.microsoft.com/office/powerpoint/2010/main" val="12573223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458523"/>
            <a:ext cx="8229600" cy="659859"/>
          </a:xfrm>
        </p:spPr>
        <p:txBody>
          <a:bodyPr/>
          <a:lstStyle/>
          <a:p>
            <a:r>
              <a:rPr lang="en-US" dirty="0"/>
              <a:t>Determine Expected Project Impacts</a:t>
            </a:r>
          </a:p>
        </p:txBody>
      </p:sp>
      <p:sp>
        <p:nvSpPr>
          <p:cNvPr id="3" name="Content Placeholder 2"/>
          <p:cNvSpPr>
            <a:spLocks noGrp="1"/>
          </p:cNvSpPr>
          <p:nvPr>
            <p:ph idx="1"/>
          </p:nvPr>
        </p:nvSpPr>
        <p:spPr>
          <a:xfrm>
            <a:off x="450458" y="1480333"/>
            <a:ext cx="8229600" cy="4666192"/>
          </a:xfrm>
        </p:spPr>
        <p:txBody>
          <a:bodyPr>
            <a:normAutofit/>
          </a:bodyPr>
          <a:lstStyle/>
          <a:p>
            <a:r>
              <a:rPr lang="en-US" b="1" dirty="0"/>
              <a:t>Acceptable?: </a:t>
            </a:r>
            <a:r>
              <a:rPr lang="en-US" dirty="0"/>
              <a:t>N</a:t>
            </a:r>
            <a:r>
              <a:rPr lang="en-US" i="1" dirty="0"/>
              <a:t>o problem!</a:t>
            </a:r>
          </a:p>
          <a:p>
            <a:r>
              <a:rPr lang="en-US" b="1" dirty="0"/>
              <a:t>Unacceptable? </a:t>
            </a:r>
            <a:r>
              <a:rPr lang="en-US" i="1" dirty="0"/>
              <a:t>Then determine:</a:t>
            </a:r>
          </a:p>
          <a:p>
            <a:pPr lvl="1"/>
            <a:r>
              <a:rPr lang="en-US" dirty="0"/>
              <a:t>Can strategy be found to mitigate impacts to acceptable level?</a:t>
            </a:r>
          </a:p>
          <a:p>
            <a:pPr lvl="2"/>
            <a:r>
              <a:rPr lang="en-US" dirty="0"/>
              <a:t>Yes – develop TMP</a:t>
            </a:r>
          </a:p>
          <a:p>
            <a:pPr lvl="2"/>
            <a:r>
              <a:rPr lang="en-US" dirty="0"/>
              <a:t>No – consider changes to project scope (if feasible), get special approvals, determine strategies to best manage impacts, advise stakeholders of potential issues</a:t>
            </a:r>
          </a:p>
          <a:p>
            <a:endParaRPr lang="en-US" sz="2800" dirty="0"/>
          </a:p>
        </p:txBody>
      </p:sp>
    </p:spTree>
    <p:extLst>
      <p:ext uri="{BB962C8B-B14F-4D97-AF65-F5344CB8AC3E}">
        <p14:creationId xmlns:p14="http://schemas.microsoft.com/office/powerpoint/2010/main" val="13866256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31957"/>
            <a:ext cx="7772400" cy="1362075"/>
          </a:xfrm>
        </p:spPr>
        <p:txBody>
          <a:bodyPr>
            <a:normAutofit fontScale="90000"/>
          </a:bodyPr>
          <a:lstStyle/>
          <a:p>
            <a:pPr algn="ctr"/>
            <a:r>
              <a:rPr lang="en-US" sz="4400" cap="none" dirty="0"/>
              <a:t>Types of Impacts</a:t>
            </a:r>
            <a:br>
              <a:rPr lang="en-US" sz="4400" cap="none" dirty="0"/>
            </a:br>
            <a:br>
              <a:rPr lang="en-US" sz="4400" cap="none" dirty="0"/>
            </a:br>
            <a:r>
              <a:rPr lang="en-US" cap="none" dirty="0"/>
              <a:t>Who and What is Affected?</a:t>
            </a:r>
            <a:br>
              <a:rPr lang="en-US" cap="none" dirty="0"/>
            </a:br>
            <a:endParaRPr lang="en-US" cap="none" dirty="0"/>
          </a:p>
        </p:txBody>
      </p:sp>
    </p:spTree>
    <p:extLst>
      <p:ext uri="{BB962C8B-B14F-4D97-AF65-F5344CB8AC3E}">
        <p14:creationId xmlns:p14="http://schemas.microsoft.com/office/powerpoint/2010/main" val="553136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2961861" cy="4094922"/>
          </a:xfrm>
        </p:spPr>
        <p:txBody>
          <a:bodyPr/>
          <a:lstStyle/>
          <a:p>
            <a:r>
              <a:rPr lang="en-US" dirty="0"/>
              <a:t>What Does an Impacts Assessment Look at?</a:t>
            </a:r>
          </a:p>
        </p:txBody>
      </p:sp>
      <p:pic>
        <p:nvPicPr>
          <p:cNvPr id="5" name="Picture 2" descr="Work Zone Impacts in middle circle with branching circles showing:&#10;Worker Safety&#10;Road Network Impacts (travel time, delay, etc.)&#10;Motorist Safety&#10;Transit Use and Routes&#10;Pedestrian and Bicyclist Access and Safety&#10;Business/Property Access&#10;Capacity Reduction (que, delay, etc.)"/>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tretch>
            <a:fillRect/>
          </a:stretch>
        </p:blipFill>
        <p:spPr bwMode="auto">
          <a:xfrm>
            <a:off x="2961861" y="0"/>
            <a:ext cx="6026426" cy="58689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Google Shape;74;p1">
            <a:extLst>
              <a:ext uri="{FF2B5EF4-FFF2-40B4-BE49-F238E27FC236}">
                <a16:creationId xmlns:a16="http://schemas.microsoft.com/office/drawing/2014/main" id="{676E00B2-D4F8-1380-00A2-8A9F29F0E1B3}"/>
              </a:ext>
            </a:extLst>
          </p:cNvPr>
          <p:cNvSpPr/>
          <p:nvPr/>
        </p:nvSpPr>
        <p:spPr>
          <a:xfrm>
            <a:off x="7769087" y="5622805"/>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6188506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0458" y="271116"/>
            <a:ext cx="8229600" cy="659859"/>
          </a:xfrm>
        </p:spPr>
        <p:txBody>
          <a:bodyPr/>
          <a:lstStyle/>
          <a:p>
            <a:pPr eaLnBrk="1" hangingPunct="1"/>
            <a:r>
              <a:rPr lang="en-US" dirty="0"/>
              <a:t>Types of Impacts </a:t>
            </a:r>
          </a:p>
        </p:txBody>
      </p:sp>
      <p:sp>
        <p:nvSpPr>
          <p:cNvPr id="11267" name="Rectangle 3"/>
          <p:cNvSpPr>
            <a:spLocks noGrp="1" noChangeArrowheads="1"/>
          </p:cNvSpPr>
          <p:nvPr>
            <p:ph idx="1"/>
          </p:nvPr>
        </p:nvSpPr>
        <p:spPr>
          <a:xfrm>
            <a:off x="775252" y="1165478"/>
            <a:ext cx="7904806" cy="4527044"/>
          </a:xfrm>
        </p:spPr>
        <p:txBody>
          <a:bodyPr/>
          <a:lstStyle/>
          <a:p>
            <a:pPr eaLnBrk="1" hangingPunct="1">
              <a:lnSpc>
                <a:spcPct val="90000"/>
              </a:lnSpc>
            </a:pPr>
            <a:r>
              <a:rPr lang="en-US" dirty="0"/>
              <a:t>Safety</a:t>
            </a:r>
          </a:p>
          <a:p>
            <a:pPr eaLnBrk="1" hangingPunct="1">
              <a:lnSpc>
                <a:spcPct val="90000"/>
              </a:lnSpc>
            </a:pPr>
            <a:r>
              <a:rPr lang="en-US" dirty="0"/>
              <a:t>Mobility</a:t>
            </a:r>
          </a:p>
          <a:p>
            <a:pPr eaLnBrk="1" hangingPunct="1">
              <a:lnSpc>
                <a:spcPct val="90000"/>
              </a:lnSpc>
            </a:pPr>
            <a:r>
              <a:rPr lang="en-US" dirty="0"/>
              <a:t>Incident Response</a:t>
            </a:r>
          </a:p>
          <a:p>
            <a:pPr eaLnBrk="1" hangingPunct="1">
              <a:lnSpc>
                <a:spcPct val="90000"/>
              </a:lnSpc>
            </a:pPr>
            <a:r>
              <a:rPr lang="en-US" dirty="0"/>
              <a:t>Transit</a:t>
            </a:r>
          </a:p>
          <a:p>
            <a:pPr eaLnBrk="1" hangingPunct="1">
              <a:lnSpc>
                <a:spcPct val="90000"/>
              </a:lnSpc>
            </a:pPr>
            <a:r>
              <a:rPr lang="en-US" dirty="0"/>
              <a:t>Pedestrian</a:t>
            </a:r>
          </a:p>
          <a:p>
            <a:pPr eaLnBrk="1" hangingPunct="1">
              <a:lnSpc>
                <a:spcPct val="90000"/>
              </a:lnSpc>
            </a:pPr>
            <a:r>
              <a:rPr lang="en-US" dirty="0"/>
              <a:t>Business and property access</a:t>
            </a:r>
          </a:p>
          <a:p>
            <a:pPr eaLnBrk="1" hangingPunct="1">
              <a:lnSpc>
                <a:spcPct val="90000"/>
              </a:lnSpc>
            </a:pPr>
            <a:r>
              <a:rPr lang="en-US" dirty="0"/>
              <a:t>Others?</a:t>
            </a:r>
          </a:p>
          <a:p>
            <a:pPr eaLnBrk="1" hangingPunct="1">
              <a:lnSpc>
                <a:spcPct val="90000"/>
              </a:lnSpc>
            </a:pPr>
            <a:endParaRPr lang="en-US" sz="3600" dirty="0"/>
          </a:p>
        </p:txBody>
      </p:sp>
      <p:pic>
        <p:nvPicPr>
          <p:cNvPr id="2" name="Picture 1">
            <a:extLst>
              <a:ext uri="{FF2B5EF4-FFF2-40B4-BE49-F238E27FC236}">
                <a16:creationId xmlns:a16="http://schemas.microsoft.com/office/drawing/2014/main" id="{DABEA7A9-8A0E-45B9-854A-55EE2AFF967D}"/>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548185" y="1165478"/>
            <a:ext cx="4131873" cy="1812225"/>
          </a:xfrm>
          <a:prstGeom prst="rect">
            <a:avLst/>
          </a:prstGeom>
        </p:spPr>
      </p:pic>
      <p:sp>
        <p:nvSpPr>
          <p:cNvPr id="3" name="Google Shape;74;p1">
            <a:extLst>
              <a:ext uri="{FF2B5EF4-FFF2-40B4-BE49-F238E27FC236}">
                <a16:creationId xmlns:a16="http://schemas.microsoft.com/office/drawing/2014/main" id="{0858B2D1-6E98-FAA0-5A09-96FD50F15C93}"/>
              </a:ext>
            </a:extLst>
          </p:cNvPr>
          <p:cNvSpPr/>
          <p:nvPr/>
        </p:nvSpPr>
        <p:spPr>
          <a:xfrm>
            <a:off x="7635166" y="3089115"/>
            <a:ext cx="1219200" cy="246181"/>
          </a:xfrm>
          <a:prstGeom prst="rect">
            <a:avLst/>
          </a:prstGeom>
          <a:noFill/>
          <a:ln>
            <a:noFill/>
          </a:ln>
        </p:spPr>
        <p:txBody>
          <a:bodyPr spcFirstLastPara="1" wrap="square" lIns="91425" tIns="45700" rIns="91425" bIns="45700" anchor="t" anchorCtr="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rtl="0">
              <a:spcBef>
                <a:spcPts val="0"/>
              </a:spcBef>
              <a:spcAft>
                <a:spcPts val="0"/>
              </a:spcAft>
              <a:buNone/>
            </a:pPr>
            <a:r>
              <a:rPr lang="en-US" sz="1000" dirty="0">
                <a:solidFill>
                  <a:srgbClr val="000000"/>
                </a:solidFill>
                <a:latin typeface="Arial" panose="020B0604020202020204" pitchFamily="34" charset="0"/>
                <a:ea typeface="Open Sans"/>
                <a:cs typeface="Arial" panose="020B0604020202020204" pitchFamily="34" charset="0"/>
                <a:sym typeface="Open Sans"/>
              </a:rPr>
              <a:t>Image: FHWA</a:t>
            </a:r>
            <a:endParaRPr sz="1000" dirty="0">
              <a:solidFill>
                <a:schemeClr val="dk1"/>
              </a:solidFill>
              <a:latin typeface="Arial" panose="020B0604020202020204" pitchFamily="34" charset="0"/>
              <a:ea typeface="Verdana"/>
              <a:cs typeface="Arial" panose="020B0604020202020204" pitchFamily="34" charset="0"/>
              <a:sym typeface="Verdana"/>
            </a:endParaRPr>
          </a:p>
        </p:txBody>
      </p:sp>
    </p:spTree>
    <p:extLst>
      <p:ext uri="{BB962C8B-B14F-4D97-AF65-F5344CB8AC3E}">
        <p14:creationId xmlns:p14="http://schemas.microsoft.com/office/powerpoint/2010/main" val="41919225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458" y="458523"/>
            <a:ext cx="8229600" cy="659859"/>
          </a:xfrm>
        </p:spPr>
        <p:txBody>
          <a:bodyPr/>
          <a:lstStyle/>
          <a:p>
            <a:r>
              <a:rPr lang="en-US" dirty="0"/>
              <a:t>Why Assess Work Zone Impacts?</a:t>
            </a:r>
          </a:p>
        </p:txBody>
      </p:sp>
      <p:sp>
        <p:nvSpPr>
          <p:cNvPr id="3" name="Content Placeholder 2"/>
          <p:cNvSpPr>
            <a:spLocks noGrp="1"/>
          </p:cNvSpPr>
          <p:nvPr>
            <p:ph idx="1"/>
          </p:nvPr>
        </p:nvSpPr>
        <p:spPr/>
        <p:txBody>
          <a:bodyPr>
            <a:normAutofit/>
          </a:bodyPr>
          <a:lstStyle/>
          <a:p>
            <a:pPr marL="0" indent="0">
              <a:buNone/>
            </a:pPr>
            <a:r>
              <a:rPr lang="en-US" dirty="0"/>
              <a:t>Work zone impacts assessment helps to:</a:t>
            </a:r>
          </a:p>
          <a:p>
            <a:r>
              <a:rPr lang="en-US" dirty="0"/>
              <a:t>Identify and understand expected impacts</a:t>
            </a:r>
          </a:p>
          <a:p>
            <a:r>
              <a:rPr lang="en-US" dirty="0"/>
              <a:t>Compare project alternatives </a:t>
            </a:r>
          </a:p>
          <a:p>
            <a:r>
              <a:rPr lang="en-US" dirty="0"/>
              <a:t>Determine if the project is significant</a:t>
            </a:r>
          </a:p>
          <a:p>
            <a:r>
              <a:rPr lang="en-US" dirty="0"/>
              <a:t>Identify strategies to manage expected impacts </a:t>
            </a:r>
          </a:p>
          <a:p>
            <a:r>
              <a:rPr lang="en-US" dirty="0"/>
              <a:t>Estimate costs and allocate appropriate resources </a:t>
            </a:r>
          </a:p>
          <a:p>
            <a:endParaRPr lang="en-US" dirty="0"/>
          </a:p>
        </p:txBody>
      </p:sp>
    </p:spTree>
    <p:extLst>
      <p:ext uri="{BB962C8B-B14F-4D97-AF65-F5344CB8AC3E}">
        <p14:creationId xmlns:p14="http://schemas.microsoft.com/office/powerpoint/2010/main" val="394475755"/>
      </p:ext>
    </p:extLst>
  </p:cSld>
  <p:clrMapOvr>
    <a:masterClrMapping/>
  </p:clrMapOvr>
</p:sld>
</file>

<file path=ppt/theme/theme1.xml><?xml version="1.0" encoding="utf-8"?>
<a:theme xmlns:a="http://schemas.openxmlformats.org/drawingml/2006/main" name="ATSSA Theme">
  <a:themeElements>
    <a:clrScheme name="Custom ATSSA">
      <a:dk1>
        <a:srgbClr val="000000"/>
      </a:dk1>
      <a:lt1>
        <a:sysClr val="window" lastClr="FFFFFF"/>
      </a:lt1>
      <a:dk2>
        <a:srgbClr val="00374A"/>
      </a:dk2>
      <a:lt2>
        <a:srgbClr val="D3EDEC"/>
      </a:lt2>
      <a:accent1>
        <a:srgbClr val="4F81BD"/>
      </a:accent1>
      <a:accent2>
        <a:srgbClr val="FFCC00"/>
      </a:accent2>
      <a:accent3>
        <a:srgbClr val="9BBB59"/>
      </a:accent3>
      <a:accent4>
        <a:srgbClr val="8064A2"/>
      </a:accent4>
      <a:accent5>
        <a:srgbClr val="4BACC6"/>
      </a:accent5>
      <a:accent6>
        <a:srgbClr val="F79646"/>
      </a:accent6>
      <a:hlink>
        <a:srgbClr val="00ACA1"/>
      </a:hlink>
      <a:folHlink>
        <a:srgbClr val="FF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TSSA Theme 2">
  <a:themeElements>
    <a:clrScheme name="Custom ATSSA dark">
      <a:dk1>
        <a:srgbClr val="000000"/>
      </a:dk1>
      <a:lt1>
        <a:sysClr val="window" lastClr="FFFFFF"/>
      </a:lt1>
      <a:dk2>
        <a:srgbClr val="00374A"/>
      </a:dk2>
      <a:lt2>
        <a:srgbClr val="D3EDEC"/>
      </a:lt2>
      <a:accent1>
        <a:srgbClr val="4F81BD"/>
      </a:accent1>
      <a:accent2>
        <a:srgbClr val="FFCC00"/>
      </a:accent2>
      <a:accent3>
        <a:srgbClr val="9BBB59"/>
      </a:accent3>
      <a:accent4>
        <a:srgbClr val="8064A2"/>
      </a:accent4>
      <a:accent5>
        <a:srgbClr val="4BACC6"/>
      </a:accent5>
      <a:accent6>
        <a:srgbClr val="F79646"/>
      </a:accent6>
      <a:hlink>
        <a:srgbClr val="BFBFBF"/>
      </a:hlink>
      <a:folHlink>
        <a:srgbClr val="FF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1D8726CCB35046823CD2208737B298" ma:contentTypeVersion="17" ma:contentTypeDescription="Create a new document." ma:contentTypeScope="" ma:versionID="a1dfcc3812e8eda223e4bbc003fc5805">
  <xsd:schema xmlns:xsd="http://www.w3.org/2001/XMLSchema" xmlns:xs="http://www.w3.org/2001/XMLSchema" xmlns:p="http://schemas.microsoft.com/office/2006/metadata/properties" xmlns:ns2="f5270e54-c8a0-4b22-84cc-0e31eb95d21e" xmlns:ns3="32c1465c-eec5-42df-ba25-e7b3dc5efb78" targetNamespace="http://schemas.microsoft.com/office/2006/metadata/properties" ma:root="true" ma:fieldsID="ea3ce69e8d0753bef4c975463d142391" ns2:_="" ns3:_="">
    <xsd:import namespace="f5270e54-c8a0-4b22-84cc-0e31eb95d21e"/>
    <xsd:import namespace="32c1465c-eec5-42df-ba25-e7b3dc5efb7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5270e54-c8a0-4b22-84cc-0e31eb95d21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ea752f70-6a13-4c50-9a09-ea54223a0fa3"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ServiceSearchProperties" ma:index="24"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2c1465c-eec5-42df-ba25-e7b3dc5efb7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5f90fc8-047a-47db-90e2-1028f76883af}" ma:internalName="TaxCatchAll" ma:showField="CatchAllData" ma:web="32c1465c-eec5-42df-ba25-e7b3dc5efb7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5270e54-c8a0-4b22-84cc-0e31eb95d21e">
      <Terms xmlns="http://schemas.microsoft.com/office/infopath/2007/PartnerControls"/>
    </lcf76f155ced4ddcb4097134ff3c332f>
    <TaxCatchAll xmlns="32c1465c-eec5-42df-ba25-e7b3dc5efb78" xsi:nil="true"/>
  </documentManagement>
</p:properties>
</file>

<file path=customXml/itemProps1.xml><?xml version="1.0" encoding="utf-8"?>
<ds:datastoreItem xmlns:ds="http://schemas.openxmlformats.org/officeDocument/2006/customXml" ds:itemID="{F4E24602-8758-4431-B577-D26C8171DD59}"/>
</file>

<file path=customXml/itemProps2.xml><?xml version="1.0" encoding="utf-8"?>
<ds:datastoreItem xmlns:ds="http://schemas.openxmlformats.org/officeDocument/2006/customXml" ds:itemID="{98A7BEED-0690-4682-A10A-C3CAC05CF39B}"/>
</file>

<file path=customXml/itemProps3.xml><?xml version="1.0" encoding="utf-8"?>
<ds:datastoreItem xmlns:ds="http://schemas.openxmlformats.org/officeDocument/2006/customXml" ds:itemID="{B945A9BF-F88B-4265-B948-60DE5F591DEF}"/>
</file>

<file path=docProps/app.xml><?xml version="1.0" encoding="utf-8"?>
<Properties xmlns="http://schemas.openxmlformats.org/officeDocument/2006/extended-properties" xmlns:vt="http://schemas.openxmlformats.org/officeDocument/2006/docPropsVTypes">
  <TotalTime>4467</TotalTime>
  <Words>9174</Words>
  <Application>Microsoft Office PowerPoint</Application>
  <PresentationFormat>On-screen Show (4:3)</PresentationFormat>
  <Paragraphs>557</Paragraphs>
  <Slides>43</Slides>
  <Notes>43</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43</vt:i4>
      </vt:variant>
    </vt:vector>
  </HeadingPairs>
  <TitlesOfParts>
    <vt:vector size="47" baseType="lpstr">
      <vt:lpstr>Arial</vt:lpstr>
      <vt:lpstr>Calibri</vt:lpstr>
      <vt:lpstr>ATSSA Theme</vt:lpstr>
      <vt:lpstr>ATSSA Theme 2</vt:lpstr>
      <vt:lpstr>Developing and Implementing Transportation Management Plans</vt:lpstr>
      <vt:lpstr>Module Contents</vt:lpstr>
      <vt:lpstr>Definition: A Work Zone Impact Assessment is…</vt:lpstr>
      <vt:lpstr>What is the Goal?</vt:lpstr>
      <vt:lpstr>Determine Expected Project Impacts</vt:lpstr>
      <vt:lpstr>Types of Impacts  Who and What is Affected? </vt:lpstr>
      <vt:lpstr>What Does an Impacts Assessment Look at?</vt:lpstr>
      <vt:lpstr>Types of Impacts </vt:lpstr>
      <vt:lpstr>Why Assess Work Zone Impacts?</vt:lpstr>
      <vt:lpstr>Extent of Traffic Impacts (1 of 2)</vt:lpstr>
      <vt:lpstr>Extent of Traffic Impacts (2 of 2)</vt:lpstr>
      <vt:lpstr>Need for Early Impact Assessment</vt:lpstr>
      <vt:lpstr>Need for Early Impact Assessment (cont.)</vt:lpstr>
      <vt:lpstr>Assessment in Each Program Delivery Stage</vt:lpstr>
      <vt:lpstr>Impact Assessment Process</vt:lpstr>
      <vt:lpstr>Step 1 – Compile Project Information</vt:lpstr>
      <vt:lpstr>Step 2 – Determine MOEs and Analysis Approach (1 of 3)</vt:lpstr>
      <vt:lpstr>Step 2 – Determine MOEs and Analysis Approach (2 of 3)</vt:lpstr>
      <vt:lpstr>Step 2 – Determine MOEs and Analysis Approach (3 of 3)</vt:lpstr>
      <vt:lpstr>Work Zone Analysis Primer</vt:lpstr>
      <vt:lpstr>Work Zone Modeling and Simulation</vt:lpstr>
      <vt:lpstr>Step 3 - Assess Impacts of Alternatives (Macro Level) (1 of 3)</vt:lpstr>
      <vt:lpstr>Step 3 - Assess Impacts of Alternatives (Macro Level) (1 of 3)</vt:lpstr>
      <vt:lpstr>Step 3 - Assess Impacts of Alternatives (Macro Level) (2 of 3)</vt:lpstr>
      <vt:lpstr>Example: Replacement of I-94 bridges over Riverside Drive, MI</vt:lpstr>
      <vt:lpstr>Ohio DOT MOT/PLC Policy</vt:lpstr>
      <vt:lpstr>Step 4 –  Assess Impacts of Selected Alternatives (Micro Level)</vt:lpstr>
      <vt:lpstr>Step 4. Assess Impacts of Selected Alternatives (Micro Level)—Example </vt:lpstr>
      <vt:lpstr>Crash Analysis</vt:lpstr>
      <vt:lpstr>Step 4 – Assess Impacts of Selected Alternatives (Micro Level) - Crash Analysis</vt:lpstr>
      <vt:lpstr>Step 4 –  Assess Impacts of Selected Alternatives (Micro Level) Other Impacts</vt:lpstr>
      <vt:lpstr>Step 5 – Identify  Work Zone Management Strategies</vt:lpstr>
      <vt:lpstr>Performance Assessment (1 of 4)</vt:lpstr>
      <vt:lpstr>Performance Assessment (2 of 4)</vt:lpstr>
      <vt:lpstr>Performance Assessment (3 of 4)</vt:lpstr>
      <vt:lpstr>Performance Assessment (4 of 4)</vt:lpstr>
      <vt:lpstr>In Summary, Work Zone Impacts  Assessment...</vt:lpstr>
      <vt:lpstr>Module Recap</vt:lpstr>
      <vt:lpstr>Questions</vt:lpstr>
      <vt:lpstr>Exercise – Corridor Rehabilitation</vt:lpstr>
      <vt:lpstr>Exercise – Corridor Rehabilitation</vt:lpstr>
      <vt:lpstr>Exercise – Corridor Rehabilitation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Talis Berg</dc:creator>
  <cp:lastModifiedBy>Tim Luttrell</cp:lastModifiedBy>
  <cp:revision>273</cp:revision>
  <cp:lastPrinted>2015-09-22T17:03:07Z</cp:lastPrinted>
  <dcterms:created xsi:type="dcterms:W3CDTF">2015-09-01T12:37:10Z</dcterms:created>
  <dcterms:modified xsi:type="dcterms:W3CDTF">2025-04-09T14:43:37Z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0x0101000F1D8726CCB35046823CD2208737B298</vt:lpwstr>
  </property>
</Properties>
</file>